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343" r:id="rId3"/>
    <p:sldId id="260" r:id="rId4"/>
    <p:sldId id="261" r:id="rId5"/>
    <p:sldId id="263" r:id="rId6"/>
    <p:sldId id="269" r:id="rId7"/>
    <p:sldId id="271" r:id="rId8"/>
    <p:sldId id="284" r:id="rId9"/>
    <p:sldId id="287" r:id="rId10"/>
    <p:sldId id="288" r:id="rId11"/>
    <p:sldId id="300" r:id="rId12"/>
    <p:sldId id="301" r:id="rId13"/>
    <p:sldId id="302" r:id="rId14"/>
    <p:sldId id="303" r:id="rId15"/>
    <p:sldId id="304" r:id="rId16"/>
    <p:sldId id="312" r:id="rId17"/>
    <p:sldId id="313" r:id="rId18"/>
    <p:sldId id="314" r:id="rId19"/>
    <p:sldId id="319" r:id="rId20"/>
    <p:sldId id="320" r:id="rId21"/>
    <p:sldId id="321" r:id="rId22"/>
    <p:sldId id="322" r:id="rId23"/>
    <p:sldId id="325" r:id="rId24"/>
    <p:sldId id="326" r:id="rId25"/>
    <p:sldId id="327" r:id="rId26"/>
    <p:sldId id="330" r:id="rId27"/>
    <p:sldId id="331" r:id="rId28"/>
    <p:sldId id="335" r:id="rId29"/>
    <p:sldId id="336" r:id="rId30"/>
    <p:sldId id="339" r:id="rId31"/>
    <p:sldId id="346" r:id="rId32"/>
    <p:sldId id="345" r:id="rId33"/>
    <p:sldId id="285" r:id="rId34"/>
    <p:sldId id="349" r:id="rId35"/>
    <p:sldId id="342" r:id="rId36"/>
  </p:sldIdLst>
  <p:sldSz cx="11887200" cy="7169150"/>
  <p:notesSz cx="11887200" cy="7169150"/>
  <p:embeddedFontLst>
    <p:embeddedFont>
      <p:font typeface="Arial Black" pitchFamily="34" charset="0"/>
      <p:bold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otype Corsiva" pitchFamily="66" charset="0"/>
      <p:italic r:id="rId42"/>
    </p:embeddedFont>
    <p:embeddedFont>
      <p:font typeface="Calibri Light" pitchFamily="34" charset="0"/>
      <p:regular r:id="rId43"/>
      <p:italic r:id="rId44"/>
    </p:embeddedFont>
    <p:embeddedFont>
      <p:font typeface="Trebuchet MS" pitchFamily="34" charset="0"/>
      <p:regular r:id="rId45"/>
      <p:bold r:id="rId46"/>
      <p:italic r:id="rId47"/>
      <p:boldItalic r:id="rId48"/>
    </p:embeddedFont>
    <p:embeddedFont>
      <p:font typeface="Cambria" pitchFamily="18" charset="0"/>
      <p:regular r:id="rId49"/>
      <p:bold r:id="rId50"/>
      <p:italic r:id="rId51"/>
      <p:boldItalic r:id="rId52"/>
    </p:embeddedFont>
    <p:embeddedFont>
      <p:font typeface="Garamond" pitchFamily="18" charset="0"/>
      <p:regular r:id="rId53"/>
      <p:bold r:id="rId54"/>
      <p: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600913"/>
            <a:ext cx="4271909" cy="1568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4012"/>
            <a:ext cx="11887200" cy="584775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216" y="2240350"/>
            <a:ext cx="8321040" cy="43088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54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4360" y="6667309"/>
            <a:ext cx="2734056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41648" y="6667309"/>
            <a:ext cx="3803904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9160" y="6644740"/>
            <a:ext cx="2160779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10679939" y="5410065"/>
            <a:ext cx="1207261" cy="17590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24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13875" y="2530778"/>
            <a:ext cx="10306525" cy="2120598"/>
          </a:xfrm>
          <a:prstGeom prst="rect">
            <a:avLst/>
          </a:prstGeom>
        </p:spPr>
        <p:txBody>
          <a:bodyPr lIns="108887" tIns="54443" rIns="108887" bIns="54443">
            <a:normAutofit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«Формирование  и оценка </a:t>
            </a:r>
            <a:r>
              <a:rPr lang="ru-RU" sz="3600" b="1" spc="-10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основных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3600" b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ФГОС»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cheb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945" y="1"/>
            <a:ext cx="3273108" cy="2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192" y="27812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Математическая</a:t>
            </a:r>
            <a:r>
              <a:rPr sz="3600" spc="-3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725" y="167170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Кассовый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аппарат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6307" y="2225039"/>
            <a:ext cx="5634228" cy="1944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3725" y="366775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Петергоф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25" y="5623052"/>
            <a:ext cx="282638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Взвешивание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фруктов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340" y="563778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Ремонт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комнаты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0573" y="359498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Покупка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телевизора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8731" y="1724278"/>
            <a:ext cx="30607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Бугельные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подъемники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907" y="6176771"/>
            <a:ext cx="2692907" cy="7315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725" y="1027302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0573" y="98831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59" y="2270759"/>
            <a:ext cx="2558795" cy="10622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4372355"/>
            <a:ext cx="2653283" cy="993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359" y="6286500"/>
            <a:ext cx="2682240" cy="7955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1723" y="2386583"/>
            <a:ext cx="2226564" cy="8229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3811" y="4142232"/>
            <a:ext cx="2255520" cy="10515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363471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6200" y="4498975"/>
            <a:ext cx="3877310" cy="2135505"/>
            <a:chOff x="4079747" y="4392167"/>
            <a:chExt cx="3877310" cy="2135505"/>
          </a:xfrm>
        </p:grpSpPr>
        <p:sp>
          <p:nvSpPr>
            <p:cNvPr id="20" name="object 20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1159764" y="0"/>
                  </a:moveTo>
                  <a:lnTo>
                    <a:pt x="1096136" y="790"/>
                  </a:lnTo>
                  <a:lnTo>
                    <a:pt x="1033405" y="3134"/>
                  </a:lnTo>
                  <a:lnTo>
                    <a:pt x="971658" y="6990"/>
                  </a:lnTo>
                  <a:lnTo>
                    <a:pt x="910985" y="12319"/>
                  </a:lnTo>
                  <a:lnTo>
                    <a:pt x="851473" y="19079"/>
                  </a:lnTo>
                  <a:lnTo>
                    <a:pt x="793211" y="27230"/>
                  </a:lnTo>
                  <a:lnTo>
                    <a:pt x="736288" y="36731"/>
                  </a:lnTo>
                  <a:lnTo>
                    <a:pt x="680792" y="47541"/>
                  </a:lnTo>
                  <a:lnTo>
                    <a:pt x="626811" y="59620"/>
                  </a:lnTo>
                  <a:lnTo>
                    <a:pt x="574435" y="72926"/>
                  </a:lnTo>
                  <a:lnTo>
                    <a:pt x="523751" y="87419"/>
                  </a:lnTo>
                  <a:lnTo>
                    <a:pt x="474847" y="103058"/>
                  </a:lnTo>
                  <a:lnTo>
                    <a:pt x="427814" y="119804"/>
                  </a:lnTo>
                  <a:lnTo>
                    <a:pt x="382738" y="137614"/>
                  </a:lnTo>
                  <a:lnTo>
                    <a:pt x="339709" y="156448"/>
                  </a:lnTo>
                  <a:lnTo>
                    <a:pt x="298814" y="176265"/>
                  </a:lnTo>
                  <a:lnTo>
                    <a:pt x="260143" y="197025"/>
                  </a:lnTo>
                  <a:lnTo>
                    <a:pt x="223784" y="218687"/>
                  </a:lnTo>
                  <a:lnTo>
                    <a:pt x="189825" y="241211"/>
                  </a:lnTo>
                  <a:lnTo>
                    <a:pt x="158354" y="264555"/>
                  </a:lnTo>
                  <a:lnTo>
                    <a:pt x="103234" y="313541"/>
                  </a:lnTo>
                  <a:lnTo>
                    <a:pt x="59131" y="365321"/>
                  </a:lnTo>
                  <a:lnTo>
                    <a:pt x="26752" y="419568"/>
                  </a:lnTo>
                  <a:lnTo>
                    <a:pt x="6806" y="475957"/>
                  </a:lnTo>
                  <a:lnTo>
                    <a:pt x="0" y="534161"/>
                  </a:lnTo>
                  <a:lnTo>
                    <a:pt x="1716" y="563471"/>
                  </a:lnTo>
                  <a:lnTo>
                    <a:pt x="15180" y="620808"/>
                  </a:lnTo>
                  <a:lnTo>
                    <a:pt x="41431" y="676167"/>
                  </a:lnTo>
                  <a:lnTo>
                    <a:pt x="79761" y="729221"/>
                  </a:lnTo>
                  <a:lnTo>
                    <a:pt x="129461" y="779645"/>
                  </a:lnTo>
                  <a:lnTo>
                    <a:pt x="189825" y="827112"/>
                  </a:lnTo>
                  <a:lnTo>
                    <a:pt x="223784" y="849636"/>
                  </a:lnTo>
                  <a:lnTo>
                    <a:pt x="260143" y="871298"/>
                  </a:lnTo>
                  <a:lnTo>
                    <a:pt x="298814" y="892058"/>
                  </a:lnTo>
                  <a:lnTo>
                    <a:pt x="339709" y="911875"/>
                  </a:lnTo>
                  <a:lnTo>
                    <a:pt x="382738" y="930709"/>
                  </a:lnTo>
                  <a:lnTo>
                    <a:pt x="427814" y="948519"/>
                  </a:lnTo>
                  <a:lnTo>
                    <a:pt x="474847" y="965265"/>
                  </a:lnTo>
                  <a:lnTo>
                    <a:pt x="523751" y="980904"/>
                  </a:lnTo>
                  <a:lnTo>
                    <a:pt x="574435" y="995397"/>
                  </a:lnTo>
                  <a:lnTo>
                    <a:pt x="626811" y="1008703"/>
                  </a:lnTo>
                  <a:lnTo>
                    <a:pt x="680792" y="1020782"/>
                  </a:lnTo>
                  <a:lnTo>
                    <a:pt x="736288" y="1031592"/>
                  </a:lnTo>
                  <a:lnTo>
                    <a:pt x="793211" y="1041093"/>
                  </a:lnTo>
                  <a:lnTo>
                    <a:pt x="851473" y="1049244"/>
                  </a:lnTo>
                  <a:lnTo>
                    <a:pt x="910985" y="1056004"/>
                  </a:lnTo>
                  <a:lnTo>
                    <a:pt x="971658" y="1061333"/>
                  </a:lnTo>
                  <a:lnTo>
                    <a:pt x="1033405" y="1065189"/>
                  </a:lnTo>
                  <a:lnTo>
                    <a:pt x="1096136" y="1067533"/>
                  </a:lnTo>
                  <a:lnTo>
                    <a:pt x="1159764" y="1068323"/>
                  </a:lnTo>
                  <a:lnTo>
                    <a:pt x="1223391" y="1067533"/>
                  </a:lnTo>
                  <a:lnTo>
                    <a:pt x="1286122" y="1065189"/>
                  </a:lnTo>
                  <a:lnTo>
                    <a:pt x="1347869" y="1061333"/>
                  </a:lnTo>
                  <a:lnTo>
                    <a:pt x="1408542" y="1056004"/>
                  </a:lnTo>
                  <a:lnTo>
                    <a:pt x="1468054" y="1049244"/>
                  </a:lnTo>
                  <a:lnTo>
                    <a:pt x="1526316" y="1041093"/>
                  </a:lnTo>
                  <a:lnTo>
                    <a:pt x="1583239" y="1031592"/>
                  </a:lnTo>
                  <a:lnTo>
                    <a:pt x="1638735" y="1020782"/>
                  </a:lnTo>
                  <a:lnTo>
                    <a:pt x="1692716" y="1008703"/>
                  </a:lnTo>
                  <a:lnTo>
                    <a:pt x="1745092" y="995397"/>
                  </a:lnTo>
                  <a:lnTo>
                    <a:pt x="1795776" y="980904"/>
                  </a:lnTo>
                  <a:lnTo>
                    <a:pt x="1844680" y="965265"/>
                  </a:lnTo>
                  <a:lnTo>
                    <a:pt x="1891713" y="948519"/>
                  </a:lnTo>
                  <a:lnTo>
                    <a:pt x="1936789" y="930709"/>
                  </a:lnTo>
                  <a:lnTo>
                    <a:pt x="1979818" y="911875"/>
                  </a:lnTo>
                  <a:lnTo>
                    <a:pt x="2020713" y="892058"/>
                  </a:lnTo>
                  <a:lnTo>
                    <a:pt x="2059384" y="871298"/>
                  </a:lnTo>
                  <a:lnTo>
                    <a:pt x="2095743" y="849636"/>
                  </a:lnTo>
                  <a:lnTo>
                    <a:pt x="2129702" y="827112"/>
                  </a:lnTo>
                  <a:lnTo>
                    <a:pt x="2161173" y="803768"/>
                  </a:lnTo>
                  <a:lnTo>
                    <a:pt x="2216293" y="754782"/>
                  </a:lnTo>
                  <a:lnTo>
                    <a:pt x="2260396" y="703002"/>
                  </a:lnTo>
                  <a:lnTo>
                    <a:pt x="2292775" y="648755"/>
                  </a:lnTo>
                  <a:lnTo>
                    <a:pt x="2312721" y="592366"/>
                  </a:lnTo>
                  <a:lnTo>
                    <a:pt x="2319528" y="534161"/>
                  </a:lnTo>
                  <a:lnTo>
                    <a:pt x="2317811" y="504852"/>
                  </a:lnTo>
                  <a:lnTo>
                    <a:pt x="2304347" y="447515"/>
                  </a:lnTo>
                  <a:lnTo>
                    <a:pt x="2278096" y="392156"/>
                  </a:lnTo>
                  <a:lnTo>
                    <a:pt x="2239766" y="339102"/>
                  </a:lnTo>
                  <a:lnTo>
                    <a:pt x="2190066" y="288678"/>
                  </a:lnTo>
                  <a:lnTo>
                    <a:pt x="2129702" y="241211"/>
                  </a:lnTo>
                  <a:lnTo>
                    <a:pt x="2095743" y="218687"/>
                  </a:lnTo>
                  <a:lnTo>
                    <a:pt x="2059384" y="197025"/>
                  </a:lnTo>
                  <a:lnTo>
                    <a:pt x="2020713" y="176265"/>
                  </a:lnTo>
                  <a:lnTo>
                    <a:pt x="1979818" y="156448"/>
                  </a:lnTo>
                  <a:lnTo>
                    <a:pt x="1936789" y="137614"/>
                  </a:lnTo>
                  <a:lnTo>
                    <a:pt x="1891713" y="119804"/>
                  </a:lnTo>
                  <a:lnTo>
                    <a:pt x="1844680" y="103058"/>
                  </a:lnTo>
                  <a:lnTo>
                    <a:pt x="1795776" y="87419"/>
                  </a:lnTo>
                  <a:lnTo>
                    <a:pt x="1745092" y="72926"/>
                  </a:lnTo>
                  <a:lnTo>
                    <a:pt x="1692716" y="59620"/>
                  </a:lnTo>
                  <a:lnTo>
                    <a:pt x="1638735" y="47541"/>
                  </a:lnTo>
                  <a:lnTo>
                    <a:pt x="1583239" y="36731"/>
                  </a:lnTo>
                  <a:lnTo>
                    <a:pt x="1526316" y="27230"/>
                  </a:lnTo>
                  <a:lnTo>
                    <a:pt x="1468054" y="19079"/>
                  </a:lnTo>
                  <a:lnTo>
                    <a:pt x="1408542" y="12319"/>
                  </a:lnTo>
                  <a:lnTo>
                    <a:pt x="1347869" y="6990"/>
                  </a:lnTo>
                  <a:lnTo>
                    <a:pt x="1286122" y="3134"/>
                  </a:lnTo>
                  <a:lnTo>
                    <a:pt x="1223391" y="790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0" y="534161"/>
                  </a:moveTo>
                  <a:lnTo>
                    <a:pt x="6806" y="475957"/>
                  </a:lnTo>
                  <a:lnTo>
                    <a:pt x="26752" y="419568"/>
                  </a:lnTo>
                  <a:lnTo>
                    <a:pt x="59131" y="365321"/>
                  </a:lnTo>
                  <a:lnTo>
                    <a:pt x="103234" y="313541"/>
                  </a:lnTo>
                  <a:lnTo>
                    <a:pt x="158354" y="264555"/>
                  </a:lnTo>
                  <a:lnTo>
                    <a:pt x="189825" y="241211"/>
                  </a:lnTo>
                  <a:lnTo>
                    <a:pt x="223784" y="218687"/>
                  </a:lnTo>
                  <a:lnTo>
                    <a:pt x="260143" y="197025"/>
                  </a:lnTo>
                  <a:lnTo>
                    <a:pt x="298814" y="176265"/>
                  </a:lnTo>
                  <a:lnTo>
                    <a:pt x="339709" y="156448"/>
                  </a:lnTo>
                  <a:lnTo>
                    <a:pt x="382738" y="137614"/>
                  </a:lnTo>
                  <a:lnTo>
                    <a:pt x="427814" y="119804"/>
                  </a:lnTo>
                  <a:lnTo>
                    <a:pt x="474847" y="103058"/>
                  </a:lnTo>
                  <a:lnTo>
                    <a:pt x="523751" y="87419"/>
                  </a:lnTo>
                  <a:lnTo>
                    <a:pt x="574435" y="72926"/>
                  </a:lnTo>
                  <a:lnTo>
                    <a:pt x="626811" y="59620"/>
                  </a:lnTo>
                  <a:lnTo>
                    <a:pt x="680792" y="47541"/>
                  </a:lnTo>
                  <a:lnTo>
                    <a:pt x="736288" y="36731"/>
                  </a:lnTo>
                  <a:lnTo>
                    <a:pt x="793211" y="27230"/>
                  </a:lnTo>
                  <a:lnTo>
                    <a:pt x="851473" y="19079"/>
                  </a:lnTo>
                  <a:lnTo>
                    <a:pt x="910985" y="12319"/>
                  </a:lnTo>
                  <a:lnTo>
                    <a:pt x="971658" y="6990"/>
                  </a:lnTo>
                  <a:lnTo>
                    <a:pt x="1033405" y="3134"/>
                  </a:lnTo>
                  <a:lnTo>
                    <a:pt x="1096136" y="790"/>
                  </a:lnTo>
                  <a:lnTo>
                    <a:pt x="1159764" y="0"/>
                  </a:lnTo>
                  <a:lnTo>
                    <a:pt x="1223391" y="790"/>
                  </a:lnTo>
                  <a:lnTo>
                    <a:pt x="1286122" y="3134"/>
                  </a:lnTo>
                  <a:lnTo>
                    <a:pt x="1347869" y="6990"/>
                  </a:lnTo>
                  <a:lnTo>
                    <a:pt x="1408542" y="12319"/>
                  </a:lnTo>
                  <a:lnTo>
                    <a:pt x="1468054" y="19079"/>
                  </a:lnTo>
                  <a:lnTo>
                    <a:pt x="1526316" y="27230"/>
                  </a:lnTo>
                  <a:lnTo>
                    <a:pt x="1583239" y="36731"/>
                  </a:lnTo>
                  <a:lnTo>
                    <a:pt x="1638735" y="47541"/>
                  </a:lnTo>
                  <a:lnTo>
                    <a:pt x="1692716" y="59620"/>
                  </a:lnTo>
                  <a:lnTo>
                    <a:pt x="1745092" y="72926"/>
                  </a:lnTo>
                  <a:lnTo>
                    <a:pt x="1795776" y="87419"/>
                  </a:lnTo>
                  <a:lnTo>
                    <a:pt x="1844680" y="103058"/>
                  </a:lnTo>
                  <a:lnTo>
                    <a:pt x="1891713" y="119804"/>
                  </a:lnTo>
                  <a:lnTo>
                    <a:pt x="1936789" y="137614"/>
                  </a:lnTo>
                  <a:lnTo>
                    <a:pt x="1979818" y="156448"/>
                  </a:lnTo>
                  <a:lnTo>
                    <a:pt x="2020713" y="176265"/>
                  </a:lnTo>
                  <a:lnTo>
                    <a:pt x="2059384" y="197025"/>
                  </a:lnTo>
                  <a:lnTo>
                    <a:pt x="2095743" y="218687"/>
                  </a:lnTo>
                  <a:lnTo>
                    <a:pt x="2129702" y="241211"/>
                  </a:lnTo>
                  <a:lnTo>
                    <a:pt x="2161173" y="264555"/>
                  </a:lnTo>
                  <a:lnTo>
                    <a:pt x="2216293" y="313541"/>
                  </a:lnTo>
                  <a:lnTo>
                    <a:pt x="2260396" y="365321"/>
                  </a:lnTo>
                  <a:lnTo>
                    <a:pt x="2292775" y="419568"/>
                  </a:lnTo>
                  <a:lnTo>
                    <a:pt x="2312721" y="475957"/>
                  </a:lnTo>
                  <a:lnTo>
                    <a:pt x="2319528" y="534161"/>
                  </a:lnTo>
                  <a:lnTo>
                    <a:pt x="2317811" y="563471"/>
                  </a:lnTo>
                  <a:lnTo>
                    <a:pt x="2304347" y="620808"/>
                  </a:lnTo>
                  <a:lnTo>
                    <a:pt x="2278096" y="676167"/>
                  </a:lnTo>
                  <a:lnTo>
                    <a:pt x="2239766" y="729221"/>
                  </a:lnTo>
                  <a:lnTo>
                    <a:pt x="2190066" y="779645"/>
                  </a:lnTo>
                  <a:lnTo>
                    <a:pt x="2129702" y="827112"/>
                  </a:lnTo>
                  <a:lnTo>
                    <a:pt x="2095743" y="849636"/>
                  </a:lnTo>
                  <a:lnTo>
                    <a:pt x="2059384" y="871298"/>
                  </a:lnTo>
                  <a:lnTo>
                    <a:pt x="2020713" y="892058"/>
                  </a:lnTo>
                  <a:lnTo>
                    <a:pt x="1979818" y="911875"/>
                  </a:lnTo>
                  <a:lnTo>
                    <a:pt x="1936789" y="930709"/>
                  </a:lnTo>
                  <a:lnTo>
                    <a:pt x="1891713" y="948519"/>
                  </a:lnTo>
                  <a:lnTo>
                    <a:pt x="1844680" y="965265"/>
                  </a:lnTo>
                  <a:lnTo>
                    <a:pt x="1795776" y="980904"/>
                  </a:lnTo>
                  <a:lnTo>
                    <a:pt x="1745092" y="995397"/>
                  </a:lnTo>
                  <a:lnTo>
                    <a:pt x="1692716" y="1008703"/>
                  </a:lnTo>
                  <a:lnTo>
                    <a:pt x="1638735" y="1020782"/>
                  </a:lnTo>
                  <a:lnTo>
                    <a:pt x="1583239" y="1031592"/>
                  </a:lnTo>
                  <a:lnTo>
                    <a:pt x="1526316" y="1041093"/>
                  </a:lnTo>
                  <a:lnTo>
                    <a:pt x="1468054" y="1049244"/>
                  </a:lnTo>
                  <a:lnTo>
                    <a:pt x="1408542" y="1056004"/>
                  </a:lnTo>
                  <a:lnTo>
                    <a:pt x="1347869" y="1061333"/>
                  </a:lnTo>
                  <a:lnTo>
                    <a:pt x="1286122" y="1065189"/>
                  </a:lnTo>
                  <a:lnTo>
                    <a:pt x="1223391" y="1067533"/>
                  </a:lnTo>
                  <a:lnTo>
                    <a:pt x="1159764" y="1068323"/>
                  </a:lnTo>
                  <a:lnTo>
                    <a:pt x="1096136" y="1067533"/>
                  </a:lnTo>
                  <a:lnTo>
                    <a:pt x="1033405" y="1065189"/>
                  </a:lnTo>
                  <a:lnTo>
                    <a:pt x="971658" y="1061333"/>
                  </a:lnTo>
                  <a:lnTo>
                    <a:pt x="910985" y="1056004"/>
                  </a:lnTo>
                  <a:lnTo>
                    <a:pt x="851473" y="1049244"/>
                  </a:lnTo>
                  <a:lnTo>
                    <a:pt x="793211" y="1041093"/>
                  </a:lnTo>
                  <a:lnTo>
                    <a:pt x="736288" y="1031592"/>
                  </a:lnTo>
                  <a:lnTo>
                    <a:pt x="680792" y="1020782"/>
                  </a:lnTo>
                  <a:lnTo>
                    <a:pt x="626811" y="1008703"/>
                  </a:lnTo>
                  <a:lnTo>
                    <a:pt x="574435" y="995397"/>
                  </a:lnTo>
                  <a:lnTo>
                    <a:pt x="523751" y="980904"/>
                  </a:lnTo>
                  <a:lnTo>
                    <a:pt x="474847" y="965265"/>
                  </a:lnTo>
                  <a:lnTo>
                    <a:pt x="427814" y="948519"/>
                  </a:lnTo>
                  <a:lnTo>
                    <a:pt x="382738" y="930709"/>
                  </a:lnTo>
                  <a:lnTo>
                    <a:pt x="339709" y="911875"/>
                  </a:lnTo>
                  <a:lnTo>
                    <a:pt x="298814" y="892058"/>
                  </a:lnTo>
                  <a:lnTo>
                    <a:pt x="260143" y="871298"/>
                  </a:lnTo>
                  <a:lnTo>
                    <a:pt x="223784" y="849636"/>
                  </a:lnTo>
                  <a:lnTo>
                    <a:pt x="189825" y="827112"/>
                  </a:lnTo>
                  <a:lnTo>
                    <a:pt x="158354" y="803768"/>
                  </a:lnTo>
                  <a:lnTo>
                    <a:pt x="103234" y="754782"/>
                  </a:lnTo>
                  <a:lnTo>
                    <a:pt x="59131" y="703002"/>
                  </a:lnTo>
                  <a:lnTo>
                    <a:pt x="26752" y="648755"/>
                  </a:lnTo>
                  <a:lnTo>
                    <a:pt x="6806" y="592366"/>
                  </a:lnTo>
                  <a:lnTo>
                    <a:pt x="0" y="53416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302894" y="0"/>
                  </a:moveTo>
                  <a:lnTo>
                    <a:pt x="100965" y="0"/>
                  </a:lnTo>
                  <a:lnTo>
                    <a:pt x="100965" y="471678"/>
                  </a:lnTo>
                  <a:lnTo>
                    <a:pt x="0" y="471678"/>
                  </a:lnTo>
                  <a:lnTo>
                    <a:pt x="201930" y="673608"/>
                  </a:lnTo>
                  <a:lnTo>
                    <a:pt x="403860" y="471678"/>
                  </a:lnTo>
                  <a:lnTo>
                    <a:pt x="302894" y="47167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0" y="471678"/>
                  </a:moveTo>
                  <a:lnTo>
                    <a:pt x="100965" y="471678"/>
                  </a:lnTo>
                  <a:lnTo>
                    <a:pt x="100965" y="0"/>
                  </a:lnTo>
                  <a:lnTo>
                    <a:pt x="302894" y="0"/>
                  </a:lnTo>
                  <a:lnTo>
                    <a:pt x="302894" y="471678"/>
                  </a:lnTo>
                  <a:lnTo>
                    <a:pt x="403860" y="471678"/>
                  </a:lnTo>
                  <a:lnTo>
                    <a:pt x="201930" y="673608"/>
                  </a:lnTo>
                  <a:lnTo>
                    <a:pt x="0" y="47167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201930" y="0"/>
                  </a:moveTo>
                  <a:lnTo>
                    <a:pt x="0" y="201929"/>
                  </a:lnTo>
                  <a:lnTo>
                    <a:pt x="100965" y="201929"/>
                  </a:lnTo>
                  <a:lnTo>
                    <a:pt x="100965" y="597407"/>
                  </a:lnTo>
                  <a:lnTo>
                    <a:pt x="302895" y="597407"/>
                  </a:lnTo>
                  <a:lnTo>
                    <a:pt x="302895" y="201929"/>
                  </a:lnTo>
                  <a:lnTo>
                    <a:pt x="403860" y="20192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403860" y="201929"/>
                  </a:moveTo>
                  <a:lnTo>
                    <a:pt x="302895" y="201929"/>
                  </a:lnTo>
                  <a:lnTo>
                    <a:pt x="302895" y="597407"/>
                  </a:lnTo>
                  <a:lnTo>
                    <a:pt x="100965" y="597407"/>
                  </a:lnTo>
                  <a:lnTo>
                    <a:pt x="100965" y="201929"/>
                  </a:lnTo>
                  <a:lnTo>
                    <a:pt x="0" y="201929"/>
                  </a:lnTo>
                  <a:lnTo>
                    <a:pt x="201930" y="0"/>
                  </a:lnTo>
                  <a:lnTo>
                    <a:pt x="403860" y="2019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893826" y="0"/>
                  </a:moveTo>
                  <a:lnTo>
                    <a:pt x="893826" y="110870"/>
                  </a:lnTo>
                  <a:lnTo>
                    <a:pt x="0" y="110870"/>
                  </a:lnTo>
                  <a:lnTo>
                    <a:pt x="0" y="332612"/>
                  </a:lnTo>
                  <a:lnTo>
                    <a:pt x="893826" y="332612"/>
                  </a:lnTo>
                  <a:lnTo>
                    <a:pt x="893826" y="443483"/>
                  </a:lnTo>
                  <a:lnTo>
                    <a:pt x="1115568" y="221741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0" y="110870"/>
                  </a:moveTo>
                  <a:lnTo>
                    <a:pt x="893826" y="110870"/>
                  </a:lnTo>
                  <a:lnTo>
                    <a:pt x="893826" y="0"/>
                  </a:lnTo>
                  <a:lnTo>
                    <a:pt x="1115568" y="221741"/>
                  </a:lnTo>
                  <a:lnTo>
                    <a:pt x="893826" y="443483"/>
                  </a:lnTo>
                  <a:lnTo>
                    <a:pt x="893826" y="332612"/>
                  </a:lnTo>
                  <a:lnTo>
                    <a:pt x="0" y="332612"/>
                  </a:lnTo>
                  <a:lnTo>
                    <a:pt x="0" y="1108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220980" y="0"/>
                  </a:moveTo>
                  <a:lnTo>
                    <a:pt x="0" y="220979"/>
                  </a:lnTo>
                  <a:lnTo>
                    <a:pt x="220980" y="441959"/>
                  </a:lnTo>
                  <a:lnTo>
                    <a:pt x="220980" y="331469"/>
                  </a:lnTo>
                  <a:lnTo>
                    <a:pt x="981456" y="331469"/>
                  </a:lnTo>
                  <a:lnTo>
                    <a:pt x="981456" y="110489"/>
                  </a:lnTo>
                  <a:lnTo>
                    <a:pt x="220980" y="110489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981456" y="331469"/>
                  </a:moveTo>
                  <a:lnTo>
                    <a:pt x="220980" y="331469"/>
                  </a:lnTo>
                  <a:lnTo>
                    <a:pt x="220980" y="441959"/>
                  </a:lnTo>
                  <a:lnTo>
                    <a:pt x="0" y="220979"/>
                  </a:lnTo>
                  <a:lnTo>
                    <a:pt x="220980" y="0"/>
                  </a:lnTo>
                  <a:lnTo>
                    <a:pt x="220980" y="110489"/>
                  </a:lnTo>
                  <a:lnTo>
                    <a:pt x="981456" y="110489"/>
                  </a:lnTo>
                  <a:lnTo>
                    <a:pt x="981456" y="3314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83251" y="5239334"/>
            <a:ext cx="170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Calibri"/>
                <a:cs typeface="Calibri"/>
              </a:rPr>
              <a:t>Р</a:t>
            </a:r>
            <a:r>
              <a:rPr sz="2400" b="1" i="1" dirty="0">
                <a:latin typeface="Calibri"/>
                <a:cs typeface="Calibri"/>
              </a:rPr>
              <a:t>а</a:t>
            </a:r>
            <a:r>
              <a:rPr sz="2400" b="1" i="1" spc="-30" dirty="0">
                <a:latin typeface="Calibri"/>
                <a:cs typeface="Calibri"/>
              </a:rPr>
              <a:t>с</a:t>
            </a:r>
            <a:r>
              <a:rPr sz="2400" b="1" i="1" dirty="0">
                <a:latin typeface="Calibri"/>
                <a:cs typeface="Calibri"/>
              </a:rPr>
              <a:t>су</a:t>
            </a:r>
            <a:r>
              <a:rPr sz="2400" b="1" i="1" spc="-30" dirty="0">
                <a:latin typeface="Calibri"/>
                <a:cs typeface="Calibri"/>
              </a:rPr>
              <a:t>ж</a:t>
            </a:r>
            <a:r>
              <a:rPr sz="2400" b="1" i="1" spc="-5" dirty="0">
                <a:latin typeface="Calibri"/>
                <a:cs typeface="Calibri"/>
              </a:rPr>
              <a:t>дать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257" y="3262376"/>
            <a:ext cx="6755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ЧИТАТЕЛЬСКАЯ</a:t>
            </a:r>
            <a:r>
              <a:rPr sz="4000" spc="-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722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045" y="324688"/>
            <a:ext cx="5826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Читательская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2892" y="2551175"/>
            <a:ext cx="1815083" cy="1182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2644139"/>
            <a:ext cx="2356104" cy="1181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892" y="1832101"/>
            <a:ext cx="2524760" cy="6038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85090" marR="231140">
              <a:lnSpc>
                <a:spcPct val="100000"/>
              </a:lnSpc>
              <a:spcBef>
                <a:spcPts val="234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Моя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Россия: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большое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малом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542" y="5336158"/>
            <a:ext cx="2880995" cy="672465"/>
          </a:xfrm>
          <a:custGeom>
            <a:avLst/>
            <a:gdLst/>
            <a:ahLst/>
            <a:cxnLst/>
            <a:rect l="l" t="t" r="r" b="b"/>
            <a:pathLst>
              <a:path w="2880995" h="672464">
                <a:moveTo>
                  <a:pt x="6350" y="0"/>
                </a:moveTo>
                <a:lnTo>
                  <a:pt x="6350" y="671944"/>
                </a:lnTo>
              </a:path>
              <a:path w="2880995" h="672464">
                <a:moveTo>
                  <a:pt x="2874530" y="0"/>
                </a:moveTo>
                <a:lnTo>
                  <a:pt x="2874530" y="671944"/>
                </a:lnTo>
              </a:path>
              <a:path w="2880995" h="672464">
                <a:moveTo>
                  <a:pt x="0" y="6350"/>
                </a:moveTo>
                <a:lnTo>
                  <a:pt x="2880880" y="6350"/>
                </a:lnTo>
              </a:path>
              <a:path w="2880995" h="672464">
                <a:moveTo>
                  <a:pt x="0" y="665594"/>
                </a:moveTo>
                <a:lnTo>
                  <a:pt x="2880880" y="6655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676" y="5360034"/>
            <a:ext cx="22371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Всероссийский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конкурс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сочинений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435" y="3918458"/>
            <a:ext cx="2802255" cy="358775"/>
          </a:xfrm>
          <a:custGeom>
            <a:avLst/>
            <a:gdLst/>
            <a:ahLst/>
            <a:cxnLst/>
            <a:rect l="l" t="t" r="r" b="b"/>
            <a:pathLst>
              <a:path w="2802254" h="358775">
                <a:moveTo>
                  <a:pt x="6350" y="0"/>
                </a:moveTo>
                <a:lnTo>
                  <a:pt x="6350" y="358648"/>
                </a:lnTo>
              </a:path>
              <a:path w="2802254" h="358775">
                <a:moveTo>
                  <a:pt x="2795739" y="0"/>
                </a:moveTo>
                <a:lnTo>
                  <a:pt x="2795739" y="358648"/>
                </a:lnTo>
              </a:path>
              <a:path w="2802254" h="358775">
                <a:moveTo>
                  <a:pt x="0" y="6350"/>
                </a:moveTo>
                <a:lnTo>
                  <a:pt x="2802089" y="6350"/>
                </a:lnTo>
              </a:path>
              <a:path w="2802254" h="358775">
                <a:moveTo>
                  <a:pt x="0" y="352298"/>
                </a:moveTo>
                <a:lnTo>
                  <a:pt x="2802089" y="3522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467" y="3942079"/>
            <a:ext cx="2195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Собака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бывает</a:t>
            </a:r>
            <a:r>
              <a:rPr sz="17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кусачей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744" y="5444616"/>
            <a:ext cx="13404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Автопилот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3629" y="3986148"/>
            <a:ext cx="19881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35"/>
              </a:spcBef>
            </a:pP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Тихая</a:t>
            </a:r>
            <a:r>
              <a:rPr sz="17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дискотека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1783" y="1952497"/>
            <a:ext cx="15182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Погружение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55" y="4407408"/>
            <a:ext cx="2356104" cy="8122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323" y="6123432"/>
            <a:ext cx="2372868" cy="5196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1431" y="4485132"/>
            <a:ext cx="2097024" cy="7452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75659" y="1267904"/>
            <a:ext cx="8118475" cy="5344795"/>
            <a:chOff x="3375659" y="1267904"/>
            <a:chExt cx="8118475" cy="53447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5897879"/>
              <a:ext cx="2880359" cy="7147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5659" y="1267904"/>
              <a:ext cx="5315585" cy="485686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5149" y="1255902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0188" y="1373885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6286" y="1344244"/>
            <a:ext cx="4933315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indent="-39179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способность</a:t>
            </a:r>
            <a:r>
              <a:rPr sz="2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человека</a:t>
            </a:r>
            <a:endParaRPr sz="2800">
              <a:latin typeface="Calibri"/>
              <a:cs typeface="Calibri"/>
            </a:endParaRPr>
          </a:p>
          <a:p>
            <a:pPr marL="403860" marR="65722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понимать и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использовать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письменные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тексты,</a:t>
            </a:r>
            <a:endParaRPr sz="2800">
              <a:latin typeface="Calibri"/>
              <a:cs typeface="Calibri"/>
            </a:endParaRPr>
          </a:p>
          <a:p>
            <a:pPr marL="403860" indent="-391795">
              <a:lnSpc>
                <a:spcPts val="3190"/>
              </a:lnSpc>
              <a:spcBef>
                <a:spcPts val="2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размышлять о них и</a:t>
            </a:r>
            <a:endParaRPr sz="2800">
              <a:latin typeface="Calibri"/>
              <a:cs typeface="Calibri"/>
            </a:endParaRPr>
          </a:p>
          <a:p>
            <a:pPr marL="403860" marR="5080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заниматься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чтением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для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того, 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чтобы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достигать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своих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целей,</a:t>
            </a:r>
            <a:endParaRPr sz="2800">
              <a:latin typeface="Calibri"/>
              <a:cs typeface="Calibri"/>
            </a:endParaRPr>
          </a:p>
          <a:p>
            <a:pPr marL="403860" marR="707390" indent="-391795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расширять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 знания и  возможности,</a:t>
            </a:r>
            <a:endParaRPr sz="2800">
              <a:latin typeface="Calibri"/>
              <a:cs typeface="Calibri"/>
            </a:endParaRP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участвовать в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социальной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356" rIns="0" bIns="0" rtlCol="0">
            <a:spAutoFit/>
          </a:bodyPr>
          <a:lstStyle/>
          <a:p>
            <a:pPr marL="2889885" marR="5080" indent="-156400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Оценка читательской </a:t>
            </a:r>
            <a:r>
              <a:rPr sz="4000" spc="-5" dirty="0"/>
              <a:t>грамотности  </a:t>
            </a:r>
            <a:r>
              <a:rPr sz="4000" spc="-15" dirty="0"/>
              <a:t>(исследование</a:t>
            </a:r>
            <a:r>
              <a:rPr sz="4000" dirty="0"/>
              <a:t> </a:t>
            </a:r>
            <a:r>
              <a:rPr sz="4000" spc="-20" dirty="0"/>
              <a:t>PISA)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404" y="1769363"/>
            <a:ext cx="8776716" cy="4372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0"/>
            <a:ext cx="72948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Оценка читательской </a:t>
            </a:r>
            <a:r>
              <a:rPr sz="3600" spc="-15" dirty="0">
                <a:latin typeface="Times New Roman"/>
                <a:cs typeface="Times New Roman"/>
              </a:rPr>
              <a:t>грамотности  </a:t>
            </a:r>
            <a:r>
              <a:rPr sz="3600" spc="-10" dirty="0">
                <a:latin typeface="Times New Roman"/>
                <a:cs typeface="Times New Roman"/>
              </a:rPr>
              <a:t>(Мониторинг </a:t>
            </a:r>
            <a:r>
              <a:rPr sz="3600" spc="-15" dirty="0">
                <a:latin typeface="Times New Roman"/>
                <a:cs typeface="Times New Roman"/>
              </a:rPr>
              <a:t>формирования  </a:t>
            </a:r>
            <a:r>
              <a:rPr sz="3600" spc="-5" dirty="0">
                <a:latin typeface="Times New Roman"/>
                <a:cs typeface="Times New Roman"/>
              </a:rPr>
              <a:t>функциональной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грамотности)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4183" y="1584959"/>
            <a:ext cx="7414259" cy="1127760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234183" y="2778251"/>
            <a:ext cx="7414259" cy="3238500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4330" y="1842897"/>
            <a:ext cx="6715125" cy="379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019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29259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Находить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12700" marR="850265">
              <a:lnSpc>
                <a:spcPts val="307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Интегрировать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  <a:spcBef>
                <a:spcPts val="237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Осмысливать 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1108" y="3904488"/>
            <a:ext cx="6459220" cy="3139440"/>
            <a:chOff x="3531108" y="3904488"/>
            <a:chExt cx="6459220" cy="3139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0464" y="4431792"/>
              <a:ext cx="3229355" cy="2508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3904488"/>
              <a:ext cx="3229356" cy="31394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184" y="1863851"/>
            <a:ext cx="2083307" cy="2417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0619" y="4381500"/>
            <a:ext cx="2084832" cy="16108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13254" y="1758060"/>
            <a:ext cx="2459990" cy="2905760"/>
          </a:xfrm>
          <a:custGeom>
            <a:avLst/>
            <a:gdLst/>
            <a:ahLst/>
            <a:cxnLst/>
            <a:rect l="l" t="t" r="r" b="b"/>
            <a:pathLst>
              <a:path w="2459990" h="2905760">
                <a:moveTo>
                  <a:pt x="1517777" y="14986"/>
                </a:moveTo>
                <a:lnTo>
                  <a:pt x="1504823" y="0"/>
                </a:lnTo>
                <a:lnTo>
                  <a:pt x="51104" y="1258531"/>
                </a:lnTo>
                <a:lnTo>
                  <a:pt x="32639" y="1237234"/>
                </a:lnTo>
                <a:lnTo>
                  <a:pt x="0" y="1315847"/>
                </a:lnTo>
                <a:lnTo>
                  <a:pt x="82550" y="1294765"/>
                </a:lnTo>
                <a:lnTo>
                  <a:pt x="71310" y="1281811"/>
                </a:lnTo>
                <a:lnTo>
                  <a:pt x="64084" y="1273492"/>
                </a:lnTo>
                <a:lnTo>
                  <a:pt x="1517777" y="14986"/>
                </a:lnTo>
                <a:close/>
              </a:path>
              <a:path w="2459990" h="2905760">
                <a:moveTo>
                  <a:pt x="2459482" y="279527"/>
                </a:moveTo>
                <a:lnTo>
                  <a:pt x="2435860" y="262763"/>
                </a:lnTo>
                <a:lnTo>
                  <a:pt x="605574" y="2826143"/>
                </a:lnTo>
                <a:lnTo>
                  <a:pt x="582041" y="2809367"/>
                </a:lnTo>
                <a:lnTo>
                  <a:pt x="566928" y="2905252"/>
                </a:lnTo>
                <a:lnTo>
                  <a:pt x="652780" y="2859786"/>
                </a:lnTo>
                <a:lnTo>
                  <a:pt x="645642" y="2854706"/>
                </a:lnTo>
                <a:lnTo>
                  <a:pt x="629158" y="2842958"/>
                </a:lnTo>
                <a:lnTo>
                  <a:pt x="2459482" y="279527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100" y="1864613"/>
            <a:ext cx="86995" cy="1746885"/>
          </a:xfrm>
          <a:custGeom>
            <a:avLst/>
            <a:gdLst/>
            <a:ahLst/>
            <a:cxnLst/>
            <a:rect l="l" t="t" r="r" b="b"/>
            <a:pathLst>
              <a:path w="86995" h="1746885">
                <a:moveTo>
                  <a:pt x="28955" y="1659509"/>
                </a:moveTo>
                <a:lnTo>
                  <a:pt x="0" y="1659509"/>
                </a:lnTo>
                <a:lnTo>
                  <a:pt x="43434" y="1746377"/>
                </a:lnTo>
                <a:lnTo>
                  <a:pt x="79628" y="1673987"/>
                </a:lnTo>
                <a:lnTo>
                  <a:pt x="28955" y="1673987"/>
                </a:lnTo>
                <a:lnTo>
                  <a:pt x="28955" y="1659509"/>
                </a:lnTo>
                <a:close/>
              </a:path>
              <a:path w="86995" h="1746885">
                <a:moveTo>
                  <a:pt x="57912" y="0"/>
                </a:moveTo>
                <a:lnTo>
                  <a:pt x="28955" y="0"/>
                </a:lnTo>
                <a:lnTo>
                  <a:pt x="28955" y="1673987"/>
                </a:lnTo>
                <a:lnTo>
                  <a:pt x="57912" y="1673987"/>
                </a:lnTo>
                <a:lnTo>
                  <a:pt x="57912" y="0"/>
                </a:lnTo>
                <a:close/>
              </a:path>
              <a:path w="86995" h="1746885">
                <a:moveTo>
                  <a:pt x="86867" y="1659509"/>
                </a:moveTo>
                <a:lnTo>
                  <a:pt x="57912" y="1659509"/>
                </a:lnTo>
                <a:lnTo>
                  <a:pt x="57912" y="1673987"/>
                </a:lnTo>
                <a:lnTo>
                  <a:pt x="79628" y="1673987"/>
                </a:lnTo>
                <a:lnTo>
                  <a:pt x="86867" y="165950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6640" y="1827783"/>
            <a:ext cx="1439545" cy="2501900"/>
          </a:xfrm>
          <a:custGeom>
            <a:avLst/>
            <a:gdLst/>
            <a:ahLst/>
            <a:cxnLst/>
            <a:rect l="l" t="t" r="r" b="b"/>
            <a:pathLst>
              <a:path w="1439545" h="2501900">
                <a:moveTo>
                  <a:pt x="1365854" y="2411596"/>
                </a:moveTo>
                <a:lnTo>
                  <a:pt x="1332738" y="2430526"/>
                </a:lnTo>
                <a:lnTo>
                  <a:pt x="1439037" y="2501391"/>
                </a:lnTo>
                <a:lnTo>
                  <a:pt x="1435026" y="2428113"/>
                </a:lnTo>
                <a:lnTo>
                  <a:pt x="1375283" y="2428113"/>
                </a:lnTo>
                <a:lnTo>
                  <a:pt x="1365854" y="2411596"/>
                </a:lnTo>
                <a:close/>
              </a:path>
              <a:path w="1439545" h="2501900">
                <a:moveTo>
                  <a:pt x="1398990" y="2392655"/>
                </a:moveTo>
                <a:lnTo>
                  <a:pt x="1365854" y="2411596"/>
                </a:lnTo>
                <a:lnTo>
                  <a:pt x="1375283" y="2428113"/>
                </a:lnTo>
                <a:lnTo>
                  <a:pt x="1408430" y="2409190"/>
                </a:lnTo>
                <a:lnTo>
                  <a:pt x="1398990" y="2392655"/>
                </a:lnTo>
                <a:close/>
              </a:path>
              <a:path w="1439545" h="2501900">
                <a:moveTo>
                  <a:pt x="1432052" y="2373757"/>
                </a:moveTo>
                <a:lnTo>
                  <a:pt x="1398990" y="2392655"/>
                </a:lnTo>
                <a:lnTo>
                  <a:pt x="1408430" y="2409190"/>
                </a:lnTo>
                <a:lnTo>
                  <a:pt x="1375283" y="2428113"/>
                </a:lnTo>
                <a:lnTo>
                  <a:pt x="1435026" y="2428113"/>
                </a:lnTo>
                <a:lnTo>
                  <a:pt x="1432052" y="2373757"/>
                </a:lnTo>
                <a:close/>
              </a:path>
              <a:path w="1439545" h="2501900">
                <a:moveTo>
                  <a:pt x="33020" y="0"/>
                </a:moveTo>
                <a:lnTo>
                  <a:pt x="0" y="18795"/>
                </a:lnTo>
                <a:lnTo>
                  <a:pt x="1365854" y="2411596"/>
                </a:lnTo>
                <a:lnTo>
                  <a:pt x="1398990" y="2392655"/>
                </a:lnTo>
                <a:lnTo>
                  <a:pt x="3302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3" y="356615"/>
            <a:ext cx="6654165" cy="1344295"/>
          </a:xfrm>
          <a:custGeom>
            <a:avLst/>
            <a:gdLst/>
            <a:ahLst/>
            <a:cxnLst/>
            <a:rect l="l" t="t" r="r" b="b"/>
            <a:pathLst>
              <a:path w="6654165" h="1344295">
                <a:moveTo>
                  <a:pt x="6653783" y="0"/>
                </a:moveTo>
                <a:lnTo>
                  <a:pt x="0" y="0"/>
                </a:lnTo>
                <a:lnTo>
                  <a:pt x="0" y="1344167"/>
                </a:lnTo>
                <a:lnTo>
                  <a:pt x="6653783" y="1344167"/>
                </a:lnTo>
                <a:lnTo>
                  <a:pt x="665378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86654" y="332054"/>
            <a:ext cx="30556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ВИДЫ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ТЕКСТОВ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1126" y="1128140"/>
            <a:ext cx="61849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2805" algn="l"/>
                <a:tab pos="4427855" algn="l"/>
              </a:tabLst>
            </a:pPr>
            <a:r>
              <a:rPr sz="2900" b="1" spc="-5" dirty="0">
                <a:latin typeface="Times New Roman"/>
                <a:cs typeface="Times New Roman"/>
              </a:rPr>
              <a:t>сплошные	</a:t>
            </a:r>
            <a:r>
              <a:rPr sz="2900" b="1" dirty="0">
                <a:latin typeface="Times New Roman"/>
                <a:cs typeface="Times New Roman"/>
              </a:rPr>
              <a:t>несплошные	составные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12152" y="1667230"/>
            <a:ext cx="4569460" cy="2662555"/>
            <a:chOff x="7312152" y="1667230"/>
            <a:chExt cx="4569460" cy="26625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2152" y="1805981"/>
              <a:ext cx="3489810" cy="2186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8656" y="2426208"/>
              <a:ext cx="2822448" cy="1903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8720" y="1667230"/>
              <a:ext cx="907884" cy="7599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50757" y="1690242"/>
              <a:ext cx="744855" cy="596265"/>
            </a:xfrm>
            <a:custGeom>
              <a:avLst/>
              <a:gdLst/>
              <a:ahLst/>
              <a:cxnLst/>
              <a:rect l="l" t="t" r="r" b="b"/>
              <a:pathLst>
                <a:path w="744854" h="596264">
                  <a:moveTo>
                    <a:pt x="667728" y="553217"/>
                  </a:moveTo>
                  <a:lnTo>
                    <a:pt x="649732" y="575817"/>
                  </a:lnTo>
                  <a:lnTo>
                    <a:pt x="744854" y="595883"/>
                  </a:lnTo>
                  <a:lnTo>
                    <a:pt x="729168" y="562228"/>
                  </a:lnTo>
                  <a:lnTo>
                    <a:pt x="679069" y="562228"/>
                  </a:lnTo>
                  <a:lnTo>
                    <a:pt x="667728" y="553217"/>
                  </a:lnTo>
                  <a:close/>
                </a:path>
                <a:path w="744854" h="596264">
                  <a:moveTo>
                    <a:pt x="685802" y="530518"/>
                  </a:moveTo>
                  <a:lnTo>
                    <a:pt x="667728" y="553217"/>
                  </a:lnTo>
                  <a:lnTo>
                    <a:pt x="679069" y="562228"/>
                  </a:lnTo>
                  <a:lnTo>
                    <a:pt x="697102" y="539495"/>
                  </a:lnTo>
                  <a:lnTo>
                    <a:pt x="685802" y="530518"/>
                  </a:lnTo>
                  <a:close/>
                </a:path>
                <a:path w="744854" h="596264">
                  <a:moveTo>
                    <a:pt x="703834" y="507872"/>
                  </a:moveTo>
                  <a:lnTo>
                    <a:pt x="685802" y="530518"/>
                  </a:lnTo>
                  <a:lnTo>
                    <a:pt x="697102" y="539495"/>
                  </a:lnTo>
                  <a:lnTo>
                    <a:pt x="679069" y="562228"/>
                  </a:lnTo>
                  <a:lnTo>
                    <a:pt x="729168" y="562228"/>
                  </a:lnTo>
                  <a:lnTo>
                    <a:pt x="703834" y="507872"/>
                  </a:lnTo>
                  <a:close/>
                </a:path>
                <a:path w="744854" h="596264">
                  <a:moveTo>
                    <a:pt x="18034" y="0"/>
                  </a:moveTo>
                  <a:lnTo>
                    <a:pt x="0" y="22605"/>
                  </a:lnTo>
                  <a:lnTo>
                    <a:pt x="667728" y="553217"/>
                  </a:lnTo>
                  <a:lnTo>
                    <a:pt x="685802" y="530518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623" y="3191332"/>
            <a:ext cx="851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ЕСТЕСТВЕННОНАУЧНАЯ</a:t>
            </a:r>
            <a:r>
              <a:rPr sz="4000" spc="-4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358215"/>
            <a:ext cx="6592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Естественнонаучная</a:t>
            </a:r>
            <a:r>
              <a:rPr sz="3600" spc="-10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5231" y="6294120"/>
            <a:ext cx="2502407" cy="620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6" y="2756916"/>
            <a:ext cx="2124456" cy="789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7068" y="4459223"/>
            <a:ext cx="2270760" cy="879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1068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Горки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068" y="3897629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Аквариум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068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Зеркала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" y="6399276"/>
            <a:ext cx="2161032" cy="515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92359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Метро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5105" y="3933189"/>
            <a:ext cx="269494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Чем питаются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растения?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7816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Лыжи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086" y="145732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989" y="1461007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16" y="4494276"/>
            <a:ext cx="2194560" cy="10469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16795" y="2819400"/>
            <a:ext cx="2180844" cy="7741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72739" y="2432303"/>
            <a:ext cx="6135623" cy="27035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4175"/>
            <a:ext cx="8762365" cy="408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9200" y="831518"/>
            <a:ext cx="10005060" cy="5698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 Light"/>
                <a:cs typeface="Calibri Light"/>
              </a:rPr>
              <a:t>Естественнонаучная </a:t>
            </a:r>
            <a:r>
              <a:rPr sz="2400" b="1" spc="-15" dirty="0">
                <a:latin typeface="Calibri Light"/>
                <a:cs typeface="Calibri Light"/>
              </a:rPr>
              <a:t>грамотность </a:t>
            </a:r>
            <a:r>
              <a:rPr sz="2400" b="0" dirty="0">
                <a:latin typeface="Calibri Light"/>
                <a:cs typeface="Calibri Light"/>
              </a:rPr>
              <a:t>– </a:t>
            </a:r>
            <a:r>
              <a:rPr sz="2400" b="0" spc="-5" dirty="0">
                <a:latin typeface="Calibri Light"/>
                <a:cs typeface="Calibri Light"/>
              </a:rPr>
              <a:t>это </a:t>
            </a:r>
            <a:r>
              <a:rPr sz="2400" b="0" spc="-20" dirty="0">
                <a:latin typeface="Calibri Light"/>
                <a:cs typeface="Calibri Light"/>
              </a:rPr>
              <a:t>способность </a:t>
            </a:r>
            <a:r>
              <a:rPr sz="2400" b="0" spc="-15" dirty="0">
                <a:latin typeface="Calibri Light"/>
                <a:cs typeface="Calibri Light"/>
              </a:rPr>
              <a:t>человека </a:t>
            </a:r>
            <a:r>
              <a:rPr sz="2400" b="0" spc="-15">
                <a:latin typeface="Calibri Light"/>
                <a:cs typeface="Calibri Light"/>
              </a:rPr>
              <a:t>занимать</a:t>
            </a:r>
            <a:r>
              <a:rPr sz="2400" b="0" spc="-340">
                <a:latin typeface="Calibri Light"/>
                <a:cs typeface="Calibri Light"/>
              </a:rPr>
              <a:t> </a:t>
            </a:r>
            <a:r>
              <a:rPr sz="2400" b="0" spc="-15" smtClean="0">
                <a:latin typeface="Calibri Light"/>
                <a:cs typeface="Calibri Light"/>
              </a:rPr>
              <a:t>активную</a:t>
            </a:r>
            <a:r>
              <a:rPr lang="ru-RU" sz="2400" b="0" spc="-15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гражданскую</a:t>
            </a:r>
            <a:r>
              <a:rPr sz="2400" b="0" spc="-70" smtClean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позицию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по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вопросам,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связанным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с</a:t>
            </a:r>
            <a:r>
              <a:rPr sz="2400" b="0" spc="-20" dirty="0">
                <a:latin typeface="Calibri Light"/>
                <a:cs typeface="Calibri Light"/>
              </a:rPr>
              <a:t> естественными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науками,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и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его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готовность  </a:t>
            </a:r>
            <a:r>
              <a:rPr sz="2400" b="0" spc="-20" dirty="0">
                <a:latin typeface="Calibri Light"/>
                <a:cs typeface="Calibri Light"/>
              </a:rPr>
              <a:t>интересоваться естественнонаучными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идеями.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 marL="1611630" marR="1182370" indent="-713740" algn="just">
              <a:lnSpc>
                <a:spcPct val="100000"/>
              </a:lnSpc>
              <a:spcBef>
                <a:spcPts val="5"/>
              </a:spcBef>
            </a:pPr>
            <a:r>
              <a:rPr lang="ru-RU" sz="1750" b="0" spc="-20" dirty="0" smtClean="0">
                <a:latin typeface="Calibri Light"/>
                <a:cs typeface="Calibri Light"/>
              </a:rPr>
              <a:t>      </a:t>
            </a:r>
            <a:r>
              <a:rPr sz="2400" b="0" spc="-20" smtClean="0">
                <a:latin typeface="Calibri Light"/>
                <a:cs typeface="Calibri Light"/>
              </a:rPr>
              <a:t>Естественнонаучно </a:t>
            </a:r>
            <a:r>
              <a:rPr sz="2400" b="0" spc="-20" dirty="0">
                <a:latin typeface="Calibri Light"/>
                <a:cs typeface="Calibri Light"/>
              </a:rPr>
              <a:t>грамотный человек стремится </a:t>
            </a:r>
            <a:r>
              <a:rPr sz="2400" b="0" spc="-15" dirty="0">
                <a:latin typeface="Calibri Light"/>
                <a:cs typeface="Calibri Light"/>
              </a:rPr>
              <a:t>участвовать</a:t>
            </a:r>
            <a:r>
              <a:rPr sz="2400" b="0" spc="-2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  </a:t>
            </a:r>
            <a:r>
              <a:rPr sz="2400" b="0" spc="-20" dirty="0">
                <a:latin typeface="Calibri Light"/>
                <a:cs typeface="Calibri Light"/>
              </a:rPr>
              <a:t>аргументированном обсуждении проблем, относящихся</a:t>
            </a:r>
            <a:r>
              <a:rPr sz="2400" b="0" spc="-2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к  </a:t>
            </a:r>
            <a:r>
              <a:rPr sz="2400" b="0" spc="-20" dirty="0">
                <a:latin typeface="Calibri Light"/>
                <a:cs typeface="Calibri Light"/>
              </a:rPr>
              <a:t>естественным </a:t>
            </a:r>
            <a:r>
              <a:rPr sz="2400" b="0" spc="-15" dirty="0">
                <a:latin typeface="Calibri Light"/>
                <a:cs typeface="Calibri Light"/>
              </a:rPr>
              <a:t>наукам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технологиям, </a:t>
            </a:r>
            <a:r>
              <a:rPr sz="2400" b="0" spc="-10" dirty="0">
                <a:latin typeface="Calibri Light"/>
                <a:cs typeface="Calibri Light"/>
              </a:rPr>
              <a:t>что </a:t>
            </a:r>
            <a:r>
              <a:rPr sz="2400" b="0" spc="-15" dirty="0">
                <a:latin typeface="Calibri Light"/>
                <a:cs typeface="Calibri Light"/>
              </a:rPr>
              <a:t>требует </a:t>
            </a:r>
            <a:r>
              <a:rPr sz="2400" b="0" spc="-5">
                <a:latin typeface="Calibri Light"/>
                <a:cs typeface="Calibri Light"/>
              </a:rPr>
              <a:t>от</a:t>
            </a:r>
            <a:r>
              <a:rPr sz="2400" b="0" spc="-320">
                <a:latin typeface="Calibri Light"/>
                <a:cs typeface="Calibri Light"/>
              </a:rPr>
              <a:t> </a:t>
            </a:r>
            <a:r>
              <a:rPr sz="2400" b="0" spc="-10" smtClean="0">
                <a:latin typeface="Calibri Light"/>
                <a:cs typeface="Calibri Light"/>
              </a:rPr>
              <a:t>него</a:t>
            </a:r>
            <a:r>
              <a:rPr lang="ru-RU" sz="2400" b="0" spc="-10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следующих</a:t>
            </a:r>
            <a:r>
              <a:rPr sz="2400" b="0" u="heavy" spc="-65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b="0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компетентностей</a:t>
            </a:r>
            <a:r>
              <a:rPr sz="2400" b="0" spc="-20" dirty="0"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alibri Light"/>
              <a:cs typeface="Calibri Light"/>
            </a:endParaRPr>
          </a:p>
          <a:p>
            <a:pPr marL="1708150" indent="-409575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15" dirty="0">
                <a:latin typeface="Calibri Light"/>
                <a:cs typeface="Calibri Light"/>
              </a:rPr>
              <a:t>научно </a:t>
            </a:r>
            <a:r>
              <a:rPr sz="2400" b="0" spc="-20" dirty="0">
                <a:latin typeface="Calibri Light"/>
                <a:cs typeface="Calibri Light"/>
              </a:rPr>
              <a:t>объяснять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явления;</a:t>
            </a:r>
            <a:endParaRPr sz="2400">
              <a:latin typeface="Calibri Light"/>
              <a:cs typeface="Calibri Light"/>
            </a:endParaRPr>
          </a:p>
          <a:p>
            <a:pPr marL="1708150" marR="140335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  <a:tab pos="6056630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понимать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основные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особенности	</a:t>
            </a:r>
            <a:r>
              <a:rPr sz="2400" b="0" spc="-25" dirty="0">
                <a:latin typeface="Calibri Light"/>
                <a:cs typeface="Calibri Light"/>
              </a:rPr>
              <a:t>естественнонаучного  </a:t>
            </a:r>
            <a:r>
              <a:rPr sz="2400" b="0" spc="-20" dirty="0">
                <a:latin typeface="Calibri Light"/>
                <a:cs typeface="Calibri Light"/>
              </a:rPr>
              <a:t>исследования;</a:t>
            </a:r>
            <a:endParaRPr sz="2400">
              <a:latin typeface="Calibri Light"/>
              <a:cs typeface="Calibri Light"/>
            </a:endParaRPr>
          </a:p>
          <a:p>
            <a:pPr marL="1708150" marR="195961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интерпретировать </a:t>
            </a:r>
            <a:r>
              <a:rPr sz="2400" b="0" spc="-15" dirty="0">
                <a:latin typeface="Calibri Light"/>
                <a:cs typeface="Calibri Light"/>
              </a:rPr>
              <a:t>данные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использовать</a:t>
            </a:r>
            <a:r>
              <a:rPr sz="2400" b="0" spc="-229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научные  </a:t>
            </a:r>
            <a:r>
              <a:rPr sz="2400" b="0" spc="-20" dirty="0">
                <a:latin typeface="Calibri Light"/>
                <a:cs typeface="Calibri Light"/>
              </a:rPr>
              <a:t>доказательства </a:t>
            </a:r>
            <a:r>
              <a:rPr sz="2400" b="0" spc="-10" dirty="0">
                <a:latin typeface="Calibri Light"/>
                <a:cs typeface="Calibri Light"/>
              </a:rPr>
              <a:t>для </a:t>
            </a:r>
            <a:r>
              <a:rPr sz="2400" b="0" spc="-20" dirty="0">
                <a:latin typeface="Calibri Light"/>
                <a:cs typeface="Calibri Light"/>
              </a:rPr>
              <a:t>получения</a:t>
            </a:r>
            <a:r>
              <a:rPr sz="2400" b="0" spc="-15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выводов.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572" y="1280159"/>
            <a:ext cx="11890375" cy="5889625"/>
            <a:chOff x="-4572" y="1280159"/>
            <a:chExt cx="11890375" cy="5889625"/>
          </a:xfrm>
        </p:grpSpPr>
        <p:sp>
          <p:nvSpPr>
            <p:cNvPr id="5" name="object 5"/>
            <p:cNvSpPr/>
            <p:nvPr/>
          </p:nvSpPr>
          <p:spPr>
            <a:xfrm>
              <a:off x="0" y="4620768"/>
              <a:ext cx="11880850" cy="17780"/>
            </a:xfrm>
            <a:custGeom>
              <a:avLst/>
              <a:gdLst/>
              <a:ahLst/>
              <a:cxnLst/>
              <a:rect l="l" t="t" r="r" b="b"/>
              <a:pathLst>
                <a:path w="11880850" h="17779">
                  <a:moveTo>
                    <a:pt x="0" y="17398"/>
                  </a:moveTo>
                  <a:lnTo>
                    <a:pt x="11880850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5851" y="2848355"/>
              <a:ext cx="6350" cy="1788795"/>
            </a:xfrm>
            <a:custGeom>
              <a:avLst/>
              <a:gdLst/>
              <a:ahLst/>
              <a:cxnLst/>
              <a:rect l="l" t="t" r="r" b="b"/>
              <a:pathLst>
                <a:path w="6350" h="1788795">
                  <a:moveTo>
                    <a:pt x="0" y="0"/>
                  </a:moveTo>
                  <a:lnTo>
                    <a:pt x="6350" y="1788667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4544568"/>
              <a:ext cx="208787" cy="176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2951" y="4620768"/>
              <a:ext cx="19050" cy="2544445"/>
            </a:xfrm>
            <a:custGeom>
              <a:avLst/>
              <a:gdLst/>
              <a:ahLst/>
              <a:cxnLst/>
              <a:rect l="l" t="t" r="r" b="b"/>
              <a:pathLst>
                <a:path w="19050" h="2544445">
                  <a:moveTo>
                    <a:pt x="0" y="0"/>
                  </a:moveTo>
                  <a:lnTo>
                    <a:pt x="18796" y="2544085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4549139"/>
              <a:ext cx="211836" cy="176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" y="2763018"/>
              <a:ext cx="11877040" cy="17780"/>
            </a:xfrm>
            <a:custGeom>
              <a:avLst/>
              <a:gdLst/>
              <a:ahLst/>
              <a:cxnLst/>
              <a:rect l="l" t="t" r="r" b="b"/>
              <a:pathLst>
                <a:path w="11877040" h="17780">
                  <a:moveTo>
                    <a:pt x="0" y="17392"/>
                  </a:moveTo>
                  <a:lnTo>
                    <a:pt x="11876532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2685287"/>
              <a:ext cx="208787" cy="176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600" y="1284731"/>
              <a:ext cx="4445" cy="1505585"/>
            </a:xfrm>
            <a:custGeom>
              <a:avLst/>
              <a:gdLst/>
              <a:ahLst/>
              <a:cxnLst/>
              <a:rect l="l" t="t" r="r" b="b"/>
              <a:pathLst>
                <a:path w="4444" h="1505585">
                  <a:moveTo>
                    <a:pt x="4330" y="0"/>
                  </a:moveTo>
                  <a:lnTo>
                    <a:pt x="0" y="1505584"/>
                  </a:lnTo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7" y="2699003"/>
              <a:ext cx="210311" cy="1767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3191332"/>
            <a:ext cx="6539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ФИНАНСОВАЯ</a:t>
            </a:r>
            <a:r>
              <a:rPr sz="4000" spc="-35" dirty="0"/>
              <a:t> 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450975"/>
            <a:ext cx="990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Почему понятие функциональной грамотности стало актуальным для современной школы?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324688"/>
            <a:ext cx="558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Финансовая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026408"/>
            <a:ext cx="2497836" cy="10408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76" y="2513075"/>
            <a:ext cx="4180331" cy="2782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239" y="1770633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Валюта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39" y="3374897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Траты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Димы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39" y="5296153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Две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594" y="5462523"/>
            <a:ext cx="3370579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Рациональное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1726" y="3379977"/>
            <a:ext cx="22180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Сашина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копилка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9179" y="1868550"/>
            <a:ext cx="123761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Деньги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346959"/>
            <a:ext cx="2587752" cy="893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" y="5864352"/>
            <a:ext cx="2497836" cy="10210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1435" y="2615183"/>
            <a:ext cx="3270504" cy="6141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4107" y="4012691"/>
            <a:ext cx="3224783" cy="6141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4107" y="5993891"/>
            <a:ext cx="3224783" cy="7604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1378" y="102146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8318" y="1039621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129920"/>
            <a:ext cx="502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4330700"/>
            <a:ext cx="6666865" cy="26466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3860" marR="188595" indent="-391795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Выработка целесообразных </a:t>
            </a:r>
            <a:r>
              <a:rPr sz="2200" spc="-25" dirty="0">
                <a:latin typeface="Calibri"/>
                <a:cs typeface="Calibri"/>
              </a:rPr>
              <a:t>моделей </a:t>
            </a:r>
            <a:r>
              <a:rPr sz="2200" spc="-10" dirty="0">
                <a:latin typeface="Calibri"/>
                <a:cs typeface="Calibri"/>
              </a:rPr>
              <a:t>поведения </a:t>
            </a:r>
            <a:r>
              <a:rPr sz="2200" spc="-5" dirty="0">
                <a:latin typeface="Calibri"/>
                <a:cs typeface="Calibri"/>
              </a:rPr>
              <a:t>в  разнообразных жизненных ситуациях, </a:t>
            </a:r>
            <a:r>
              <a:rPr sz="2200" spc="-10" dirty="0">
                <a:latin typeface="Calibri"/>
                <a:cs typeface="Calibri"/>
              </a:rPr>
              <a:t>связанных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финансами</a:t>
            </a:r>
            <a:endParaRPr sz="2200">
              <a:latin typeface="Calibri"/>
              <a:cs typeface="Calibri"/>
            </a:endParaRPr>
          </a:p>
          <a:p>
            <a:pPr marL="403860" marR="686435" indent="-391795">
              <a:lnSpc>
                <a:spcPct val="80000"/>
              </a:lnSpc>
              <a:spcBef>
                <a:spcPts val="1630"/>
              </a:spcBef>
            </a:pPr>
            <a:r>
              <a:rPr sz="2200" spc="-5" dirty="0">
                <a:latin typeface="Calibri"/>
                <a:cs typeface="Calibri"/>
              </a:rPr>
              <a:t>Формирование </a:t>
            </a:r>
            <a:r>
              <a:rPr sz="2200" spc="-10" dirty="0">
                <a:latin typeface="Calibri"/>
                <a:cs typeface="Calibri"/>
              </a:rPr>
              <a:t>представлений </a:t>
            </a:r>
            <a:r>
              <a:rPr sz="2200" spc="-5" dirty="0">
                <a:latin typeface="Calibri"/>
                <a:cs typeface="Calibri"/>
              </a:rPr>
              <a:t>о возможных  </a:t>
            </a:r>
            <a:r>
              <a:rPr sz="2200" spc="-15" dirty="0">
                <a:latin typeface="Calibri"/>
                <a:cs typeface="Calibri"/>
              </a:rPr>
              <a:t>альтернативных </a:t>
            </a:r>
            <a:r>
              <a:rPr sz="2200" spc="-10" dirty="0">
                <a:latin typeface="Calibri"/>
                <a:cs typeface="Calibri"/>
              </a:rPr>
              <a:t>решениях личных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семейных  финансовых </a:t>
            </a:r>
            <a:r>
              <a:rPr sz="2200" spc="-15" dirty="0">
                <a:latin typeface="Calibri"/>
                <a:cs typeface="Calibri"/>
              </a:rPr>
              <a:t>проблем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080"/>
              </a:spcBef>
            </a:pPr>
            <a:r>
              <a:rPr sz="2200" spc="-5" dirty="0">
                <a:latin typeface="Calibri"/>
                <a:cs typeface="Calibri"/>
              </a:rPr>
              <a:t>Развитие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15" dirty="0">
                <a:latin typeface="Calibri"/>
                <a:cs typeface="Calibri"/>
              </a:rPr>
              <a:t>предвидеть </a:t>
            </a:r>
            <a:r>
              <a:rPr sz="2200" spc="-5" dirty="0">
                <a:latin typeface="Calibri"/>
                <a:cs typeface="Calibri"/>
              </a:rPr>
              <a:t>позитивные 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негативные</a:t>
            </a:r>
            <a:endParaRPr sz="2200">
              <a:latin typeface="Calibri"/>
              <a:cs typeface="Calibri"/>
            </a:endParaRPr>
          </a:p>
          <a:p>
            <a:pPr marL="40386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последствия выбранного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решения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7078" y="761237"/>
            <a:ext cx="5163820" cy="3161030"/>
            <a:chOff x="6347078" y="761237"/>
            <a:chExt cx="5163820" cy="3161030"/>
          </a:xfrm>
        </p:grpSpPr>
        <p:sp>
          <p:nvSpPr>
            <p:cNvPr id="5" name="object 5"/>
            <p:cNvSpPr/>
            <p:nvPr/>
          </p:nvSpPr>
          <p:spPr>
            <a:xfrm>
              <a:off x="6372478" y="773937"/>
              <a:ext cx="5113020" cy="3122930"/>
            </a:xfrm>
            <a:custGeom>
              <a:avLst/>
              <a:gdLst/>
              <a:ahLst/>
              <a:cxnLst/>
              <a:rect l="l" t="t" r="r" b="b"/>
              <a:pathLst>
                <a:path w="5113020" h="3122929">
                  <a:moveTo>
                    <a:pt x="5112511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5112511" y="3122676"/>
                  </a:lnTo>
                  <a:lnTo>
                    <a:pt x="511251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478" y="767587"/>
              <a:ext cx="5113020" cy="3148330"/>
            </a:xfrm>
            <a:custGeom>
              <a:avLst/>
              <a:gdLst/>
              <a:ahLst/>
              <a:cxnLst/>
              <a:rect l="l" t="t" r="r" b="b"/>
              <a:pathLst>
                <a:path w="5113020" h="3148329">
                  <a:moveTo>
                    <a:pt x="0" y="0"/>
                  </a:moveTo>
                  <a:lnTo>
                    <a:pt x="0" y="3148076"/>
                  </a:lnTo>
                </a:path>
                <a:path w="5113020" h="3148329">
                  <a:moveTo>
                    <a:pt x="5112512" y="0"/>
                  </a:moveTo>
                  <a:lnTo>
                    <a:pt x="5112512" y="3148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6128" y="767587"/>
              <a:ext cx="5125720" cy="12700"/>
            </a:xfrm>
            <a:custGeom>
              <a:avLst/>
              <a:gdLst/>
              <a:ahLst/>
              <a:cxnLst/>
              <a:rect l="l" t="t" r="r" b="b"/>
              <a:pathLst>
                <a:path w="5125720" h="12700">
                  <a:moveTo>
                    <a:pt x="0" y="12700"/>
                  </a:moveTo>
                  <a:lnTo>
                    <a:pt x="5125212" y="12700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6128" y="3896613"/>
              <a:ext cx="5125720" cy="0"/>
            </a:xfrm>
            <a:custGeom>
              <a:avLst/>
              <a:gdLst/>
              <a:ahLst/>
              <a:cxnLst/>
              <a:rect l="l" t="t" r="r" b="b"/>
              <a:pathLst>
                <a:path w="5125720">
                  <a:moveTo>
                    <a:pt x="0" y="0"/>
                  </a:moveTo>
                  <a:lnTo>
                    <a:pt x="5125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8828" y="790447"/>
            <a:ext cx="51003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9302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Приобретение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опыта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использования  полученных знаний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практической деятельности,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также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повседневной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03124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жизни	(Проект</a:t>
            </a:r>
            <a:r>
              <a:rPr sz="2000" b="1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Федерального</a:t>
            </a:r>
            <a:endParaRPr sz="2000">
              <a:latin typeface="Calibri"/>
              <a:cs typeface="Calibri"/>
            </a:endParaRPr>
          </a:p>
          <a:p>
            <a:pPr marL="85725" marR="259079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государственного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образовательного  стандарта основного общего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образования.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Требования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предметным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результатам.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Обществознание)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40" y="3797808"/>
            <a:ext cx="4032504" cy="302514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2315" y="765047"/>
            <a:ext cx="5781040" cy="3476625"/>
            <a:chOff x="242315" y="765047"/>
            <a:chExt cx="5781040" cy="3476625"/>
          </a:xfrm>
        </p:grpSpPr>
        <p:sp>
          <p:nvSpPr>
            <p:cNvPr id="12" name="object 12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76072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5328666" y="3456432"/>
                  </a:lnTo>
                  <a:lnTo>
                    <a:pt x="5760720" y="3024378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87" y="379933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432053" y="0"/>
                  </a:moveTo>
                  <a:lnTo>
                    <a:pt x="86360" y="86359"/>
                  </a:lnTo>
                  <a:lnTo>
                    <a:pt x="0" y="432053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BC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328666" y="3456432"/>
                  </a:moveTo>
                  <a:lnTo>
                    <a:pt x="5415026" y="3110738"/>
                  </a:lnTo>
                  <a:lnTo>
                    <a:pt x="5760720" y="3024378"/>
                  </a:lnTo>
                  <a:lnTo>
                    <a:pt x="5328666" y="3456432"/>
                  </a:lnTo>
                  <a:lnTo>
                    <a:pt x="0" y="3456432"/>
                  </a:lnTo>
                  <a:lnTo>
                    <a:pt x="0" y="0"/>
                  </a:lnTo>
                  <a:lnTo>
                    <a:pt x="5760720" y="0"/>
                  </a:lnTo>
                  <a:lnTo>
                    <a:pt x="5760720" y="3024378"/>
                  </a:lnTo>
                </a:path>
              </a:pathLst>
            </a:custGeom>
            <a:ln w="19811">
              <a:solidFill>
                <a:srgbClr val="76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196" y="98463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Финансовая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795" y="984631"/>
            <a:ext cx="1583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8" y="1289431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1264920" algn="l"/>
                <a:tab pos="2660015" algn="l"/>
              </a:tabLst>
            </a:pPr>
            <a:r>
              <a:rPr sz="2000" i="1" spc="-5" dirty="0">
                <a:latin typeface="Calibri"/>
                <a:cs typeface="Calibri"/>
              </a:rPr>
              <a:t>знание	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5" dirty="0">
                <a:latin typeface="Calibri"/>
                <a:cs typeface="Calibri"/>
              </a:rPr>
              <a:t>понимание	финансовых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5654" y="984631"/>
            <a:ext cx="1229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вк</a:t>
            </a:r>
            <a:r>
              <a:rPr sz="2000" i="1" spc="-10" dirty="0">
                <a:latin typeface="Calibri"/>
                <a:cs typeface="Calibri"/>
              </a:rPr>
              <a:t>л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spc="-5" dirty="0">
                <a:latin typeface="Calibri"/>
                <a:cs typeface="Calibri"/>
              </a:rPr>
              <a:t>ает  </a:t>
            </a:r>
            <a:r>
              <a:rPr sz="2000" i="1" dirty="0">
                <a:latin typeface="Calibri"/>
                <a:cs typeface="Calibri"/>
              </a:rPr>
              <a:t>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в</a:t>
            </a:r>
            <a:r>
              <a:rPr sz="2000" i="1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088" y="1594231"/>
            <a:ext cx="5405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1756410" algn="l"/>
                <a:tab pos="3389629" algn="l"/>
                <a:tab pos="5006975" algn="l"/>
              </a:tabLst>
            </a:pPr>
            <a:r>
              <a:rPr sz="2000" i="1" dirty="0">
                <a:latin typeface="Calibri"/>
                <a:cs typeface="Calibri"/>
              </a:rPr>
              <a:t>понятий и финансовых </a:t>
            </a:r>
            <a:r>
              <a:rPr sz="2000" i="1" spc="-10" dirty="0">
                <a:latin typeface="Calibri"/>
                <a:cs typeface="Calibri"/>
              </a:rPr>
              <a:t>рисков, </a:t>
            </a:r>
            <a:r>
              <a:rPr sz="2000" i="1" dirty="0">
                <a:latin typeface="Calibri"/>
                <a:cs typeface="Calibri"/>
              </a:rPr>
              <a:t>а </a:t>
            </a:r>
            <a:r>
              <a:rPr sz="2000" i="1" spc="-5" dirty="0">
                <a:latin typeface="Calibri"/>
                <a:cs typeface="Calibri"/>
              </a:rPr>
              <a:t>также навыки,  мот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аци</a:t>
            </a:r>
            <a:r>
              <a:rPr sz="2000" i="1" dirty="0">
                <a:latin typeface="Calibri"/>
                <a:cs typeface="Calibri"/>
              </a:rPr>
              <a:t>ю	и	</a:t>
            </a:r>
            <a:r>
              <a:rPr sz="2000" i="1" spc="-5" dirty="0">
                <a:latin typeface="Calibri"/>
                <a:cs typeface="Calibri"/>
              </a:rPr>
              <a:t>уве</a:t>
            </a:r>
            <a:r>
              <a:rPr sz="2000" i="1" spc="-20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ность,	н</a:t>
            </a:r>
            <a:r>
              <a:rPr sz="2000" i="1" spc="-10" dirty="0">
                <a:latin typeface="Calibri"/>
                <a:cs typeface="Calibri"/>
              </a:rPr>
              <a:t>ео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мы</a:t>
            </a:r>
            <a:r>
              <a:rPr sz="2000" i="1" dirty="0">
                <a:latin typeface="Calibri"/>
                <a:cs typeface="Calibri"/>
              </a:rPr>
              <a:t>е	для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088" y="2204085"/>
            <a:ext cx="540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770629" algn="l"/>
                <a:tab pos="5269230" algn="l"/>
              </a:tabLst>
            </a:pPr>
            <a:r>
              <a:rPr sz="2000" i="1" dirty="0">
                <a:latin typeface="Calibri"/>
                <a:cs typeface="Calibri"/>
              </a:rPr>
              <a:t>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инят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и	эффективных	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еш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й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88" y="2508885"/>
            <a:ext cx="1934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разнообразных  </a:t>
            </a:r>
            <a:r>
              <a:rPr sz="2000" i="1" dirty="0">
                <a:latin typeface="Calibri"/>
                <a:cs typeface="Calibri"/>
              </a:rPr>
              <a:t>спо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обст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у</a:t>
            </a:r>
            <a:r>
              <a:rPr sz="2000" i="1" spc="5" dirty="0">
                <a:latin typeface="Calibri"/>
                <a:cs typeface="Calibri"/>
              </a:rPr>
              <a:t>ю</a:t>
            </a:r>
            <a:r>
              <a:rPr sz="2000" i="1" spc="-5" dirty="0">
                <a:latin typeface="Calibri"/>
                <a:cs typeface="Calibri"/>
              </a:rPr>
              <a:t>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602" y="2508885"/>
            <a:ext cx="1369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фи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15" dirty="0">
                <a:latin typeface="Calibri"/>
                <a:cs typeface="Calibri"/>
              </a:rPr>
              <a:t>ан</a:t>
            </a:r>
            <a:r>
              <a:rPr sz="2000" i="1" dirty="0">
                <a:latin typeface="Calibri"/>
                <a:cs typeface="Calibri"/>
              </a:rPr>
              <a:t>совых  </a:t>
            </a:r>
            <a:r>
              <a:rPr sz="2000" i="1" spc="-10" dirty="0">
                <a:latin typeface="Calibri"/>
                <a:cs typeface="Calibri"/>
              </a:rPr>
              <a:t>улучшению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8578" y="2508885"/>
            <a:ext cx="1456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туациях,  </a:t>
            </a:r>
            <a:r>
              <a:rPr sz="2000" i="1" spc="-10" dirty="0">
                <a:latin typeface="Calibri"/>
                <a:cs typeface="Calibri"/>
              </a:rPr>
              <a:t>ф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на</a:t>
            </a:r>
            <a:r>
              <a:rPr sz="2000" i="1" dirty="0">
                <a:latin typeface="Calibri"/>
                <a:cs typeface="Calibri"/>
              </a:rPr>
              <a:t>нсового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088" y="3118180"/>
            <a:ext cx="5404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благополучия </a:t>
            </a:r>
            <a:r>
              <a:rPr sz="2000" i="1" dirty="0">
                <a:latin typeface="Calibri"/>
                <a:cs typeface="Calibri"/>
              </a:rPr>
              <a:t>личности и </a:t>
            </a:r>
            <a:r>
              <a:rPr sz="2000" i="1" spc="-5" dirty="0">
                <a:latin typeface="Calibri"/>
                <a:cs typeface="Calibri"/>
              </a:rPr>
              <a:t>общества, 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495300" marR="137160" indent="-48323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возможности участия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экономической </a:t>
            </a:r>
            <a:r>
              <a:rPr sz="2000" i="1" spc="-5" dirty="0">
                <a:latin typeface="Calibri"/>
                <a:cs typeface="Calibri"/>
              </a:rPr>
              <a:t>жизни.  </a:t>
            </a:r>
            <a:r>
              <a:rPr sz="2000" i="1" dirty="0">
                <a:latin typeface="Calibri"/>
                <a:cs typeface="Calibri"/>
              </a:rPr>
              <a:t>(Исследование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PISA)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568" y="3165284"/>
            <a:ext cx="2893060" cy="2891155"/>
            <a:chOff x="2389568" y="3165284"/>
            <a:chExt cx="2893060" cy="289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2501" y="3178302"/>
              <a:ext cx="2776728" cy="1944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2501" y="3178302"/>
              <a:ext cx="2776855" cy="1945005"/>
            </a:xfrm>
            <a:custGeom>
              <a:avLst/>
              <a:gdLst/>
              <a:ahLst/>
              <a:cxnLst/>
              <a:rect l="l" t="t" r="r" b="b"/>
              <a:pathLst>
                <a:path w="2776854" h="1945004">
                  <a:moveTo>
                    <a:pt x="0" y="972312"/>
                  </a:moveTo>
                  <a:lnTo>
                    <a:pt x="1102" y="933208"/>
                  </a:lnTo>
                  <a:lnTo>
                    <a:pt x="4381" y="894497"/>
                  </a:lnTo>
                  <a:lnTo>
                    <a:pt x="9796" y="856206"/>
                  </a:lnTo>
                  <a:lnTo>
                    <a:pt x="17305" y="818365"/>
                  </a:lnTo>
                  <a:lnTo>
                    <a:pt x="26866" y="781003"/>
                  </a:lnTo>
                  <a:lnTo>
                    <a:pt x="38439" y="744148"/>
                  </a:lnTo>
                  <a:lnTo>
                    <a:pt x="51982" y="707831"/>
                  </a:lnTo>
                  <a:lnTo>
                    <a:pt x="67452" y="672080"/>
                  </a:lnTo>
                  <a:lnTo>
                    <a:pt x="84810" y="636924"/>
                  </a:lnTo>
                  <a:lnTo>
                    <a:pt x="104012" y="602392"/>
                  </a:lnTo>
                  <a:lnTo>
                    <a:pt x="125019" y="568513"/>
                  </a:lnTo>
                  <a:lnTo>
                    <a:pt x="147788" y="535316"/>
                  </a:lnTo>
                  <a:lnTo>
                    <a:pt x="172278" y="502831"/>
                  </a:lnTo>
                  <a:lnTo>
                    <a:pt x="198447" y="471086"/>
                  </a:lnTo>
                  <a:lnTo>
                    <a:pt x="226254" y="440110"/>
                  </a:lnTo>
                  <a:lnTo>
                    <a:pt x="255658" y="409933"/>
                  </a:lnTo>
                  <a:lnTo>
                    <a:pt x="286617" y="380584"/>
                  </a:lnTo>
                  <a:lnTo>
                    <a:pt x="319090" y="352091"/>
                  </a:lnTo>
                  <a:lnTo>
                    <a:pt x="353035" y="324484"/>
                  </a:lnTo>
                  <a:lnTo>
                    <a:pt x="388410" y="297791"/>
                  </a:lnTo>
                  <a:lnTo>
                    <a:pt x="425175" y="272042"/>
                  </a:lnTo>
                  <a:lnTo>
                    <a:pt x="463288" y="247266"/>
                  </a:lnTo>
                  <a:lnTo>
                    <a:pt x="502707" y="223492"/>
                  </a:lnTo>
                  <a:lnTo>
                    <a:pt x="543390" y="200749"/>
                  </a:lnTo>
                  <a:lnTo>
                    <a:pt x="585298" y="179066"/>
                  </a:lnTo>
                  <a:lnTo>
                    <a:pt x="628387" y="158472"/>
                  </a:lnTo>
                  <a:lnTo>
                    <a:pt x="672616" y="138995"/>
                  </a:lnTo>
                  <a:lnTo>
                    <a:pt x="717945" y="120666"/>
                  </a:lnTo>
                  <a:lnTo>
                    <a:pt x="764331" y="103514"/>
                  </a:lnTo>
                  <a:lnTo>
                    <a:pt x="811733" y="87566"/>
                  </a:lnTo>
                  <a:lnTo>
                    <a:pt x="860110" y="72853"/>
                  </a:lnTo>
                  <a:lnTo>
                    <a:pt x="909420" y="59403"/>
                  </a:lnTo>
                  <a:lnTo>
                    <a:pt x="959622" y="47245"/>
                  </a:lnTo>
                  <a:lnTo>
                    <a:pt x="1010674" y="36409"/>
                  </a:lnTo>
                  <a:lnTo>
                    <a:pt x="1062535" y="26924"/>
                  </a:lnTo>
                  <a:lnTo>
                    <a:pt x="1115163" y="18818"/>
                  </a:lnTo>
                  <a:lnTo>
                    <a:pt x="1168517" y="12121"/>
                  </a:lnTo>
                  <a:lnTo>
                    <a:pt x="1222556" y="6861"/>
                  </a:lnTo>
                  <a:lnTo>
                    <a:pt x="1277237" y="3069"/>
                  </a:lnTo>
                  <a:lnTo>
                    <a:pt x="1332520" y="772"/>
                  </a:lnTo>
                  <a:lnTo>
                    <a:pt x="1388364" y="0"/>
                  </a:lnTo>
                  <a:lnTo>
                    <a:pt x="1444207" y="772"/>
                  </a:lnTo>
                  <a:lnTo>
                    <a:pt x="1499490" y="3069"/>
                  </a:lnTo>
                  <a:lnTo>
                    <a:pt x="1554171" y="6861"/>
                  </a:lnTo>
                  <a:lnTo>
                    <a:pt x="1608210" y="12121"/>
                  </a:lnTo>
                  <a:lnTo>
                    <a:pt x="1661564" y="18818"/>
                  </a:lnTo>
                  <a:lnTo>
                    <a:pt x="1714192" y="26924"/>
                  </a:lnTo>
                  <a:lnTo>
                    <a:pt x="1766053" y="36409"/>
                  </a:lnTo>
                  <a:lnTo>
                    <a:pt x="1817105" y="47245"/>
                  </a:lnTo>
                  <a:lnTo>
                    <a:pt x="1867307" y="59403"/>
                  </a:lnTo>
                  <a:lnTo>
                    <a:pt x="1916617" y="72853"/>
                  </a:lnTo>
                  <a:lnTo>
                    <a:pt x="1964994" y="87566"/>
                  </a:lnTo>
                  <a:lnTo>
                    <a:pt x="2012396" y="103514"/>
                  </a:lnTo>
                  <a:lnTo>
                    <a:pt x="2058782" y="120666"/>
                  </a:lnTo>
                  <a:lnTo>
                    <a:pt x="2104111" y="138995"/>
                  </a:lnTo>
                  <a:lnTo>
                    <a:pt x="2148340" y="158472"/>
                  </a:lnTo>
                  <a:lnTo>
                    <a:pt x="2191429" y="179066"/>
                  </a:lnTo>
                  <a:lnTo>
                    <a:pt x="2233337" y="200749"/>
                  </a:lnTo>
                  <a:lnTo>
                    <a:pt x="2274020" y="223492"/>
                  </a:lnTo>
                  <a:lnTo>
                    <a:pt x="2313439" y="247266"/>
                  </a:lnTo>
                  <a:lnTo>
                    <a:pt x="2351552" y="272042"/>
                  </a:lnTo>
                  <a:lnTo>
                    <a:pt x="2388317" y="297791"/>
                  </a:lnTo>
                  <a:lnTo>
                    <a:pt x="2423692" y="324484"/>
                  </a:lnTo>
                  <a:lnTo>
                    <a:pt x="2457637" y="352091"/>
                  </a:lnTo>
                  <a:lnTo>
                    <a:pt x="2490110" y="380584"/>
                  </a:lnTo>
                  <a:lnTo>
                    <a:pt x="2521069" y="409933"/>
                  </a:lnTo>
                  <a:lnTo>
                    <a:pt x="2550473" y="440110"/>
                  </a:lnTo>
                  <a:lnTo>
                    <a:pt x="2578280" y="471086"/>
                  </a:lnTo>
                  <a:lnTo>
                    <a:pt x="2604449" y="502831"/>
                  </a:lnTo>
                  <a:lnTo>
                    <a:pt x="2628939" y="535316"/>
                  </a:lnTo>
                  <a:lnTo>
                    <a:pt x="2651708" y="568513"/>
                  </a:lnTo>
                  <a:lnTo>
                    <a:pt x="2672715" y="602392"/>
                  </a:lnTo>
                  <a:lnTo>
                    <a:pt x="2691917" y="636924"/>
                  </a:lnTo>
                  <a:lnTo>
                    <a:pt x="2709275" y="672080"/>
                  </a:lnTo>
                  <a:lnTo>
                    <a:pt x="2724745" y="707831"/>
                  </a:lnTo>
                  <a:lnTo>
                    <a:pt x="2738288" y="744148"/>
                  </a:lnTo>
                  <a:lnTo>
                    <a:pt x="2749861" y="781003"/>
                  </a:lnTo>
                  <a:lnTo>
                    <a:pt x="2759422" y="818365"/>
                  </a:lnTo>
                  <a:lnTo>
                    <a:pt x="2766931" y="856206"/>
                  </a:lnTo>
                  <a:lnTo>
                    <a:pt x="2772346" y="894497"/>
                  </a:lnTo>
                  <a:lnTo>
                    <a:pt x="2775625" y="933208"/>
                  </a:lnTo>
                  <a:lnTo>
                    <a:pt x="2776728" y="972312"/>
                  </a:lnTo>
                  <a:lnTo>
                    <a:pt x="2775625" y="1011415"/>
                  </a:lnTo>
                  <a:lnTo>
                    <a:pt x="2772346" y="1050126"/>
                  </a:lnTo>
                  <a:lnTo>
                    <a:pt x="2766931" y="1088417"/>
                  </a:lnTo>
                  <a:lnTo>
                    <a:pt x="2759422" y="1126258"/>
                  </a:lnTo>
                  <a:lnTo>
                    <a:pt x="2749861" y="1163620"/>
                  </a:lnTo>
                  <a:lnTo>
                    <a:pt x="2738288" y="1200475"/>
                  </a:lnTo>
                  <a:lnTo>
                    <a:pt x="2724745" y="1236792"/>
                  </a:lnTo>
                  <a:lnTo>
                    <a:pt x="2709275" y="1272543"/>
                  </a:lnTo>
                  <a:lnTo>
                    <a:pt x="2691917" y="1307699"/>
                  </a:lnTo>
                  <a:lnTo>
                    <a:pt x="2672715" y="1342231"/>
                  </a:lnTo>
                  <a:lnTo>
                    <a:pt x="2651708" y="1376110"/>
                  </a:lnTo>
                  <a:lnTo>
                    <a:pt x="2628939" y="1409307"/>
                  </a:lnTo>
                  <a:lnTo>
                    <a:pt x="2604449" y="1441792"/>
                  </a:lnTo>
                  <a:lnTo>
                    <a:pt x="2578280" y="1473537"/>
                  </a:lnTo>
                  <a:lnTo>
                    <a:pt x="2550473" y="1504513"/>
                  </a:lnTo>
                  <a:lnTo>
                    <a:pt x="2521069" y="1534690"/>
                  </a:lnTo>
                  <a:lnTo>
                    <a:pt x="2490110" y="1564039"/>
                  </a:lnTo>
                  <a:lnTo>
                    <a:pt x="2457637" y="1592532"/>
                  </a:lnTo>
                  <a:lnTo>
                    <a:pt x="2423692" y="1620139"/>
                  </a:lnTo>
                  <a:lnTo>
                    <a:pt x="2388317" y="1646832"/>
                  </a:lnTo>
                  <a:lnTo>
                    <a:pt x="2351552" y="1672581"/>
                  </a:lnTo>
                  <a:lnTo>
                    <a:pt x="2313439" y="1697357"/>
                  </a:lnTo>
                  <a:lnTo>
                    <a:pt x="2274020" y="1721131"/>
                  </a:lnTo>
                  <a:lnTo>
                    <a:pt x="2233337" y="1743874"/>
                  </a:lnTo>
                  <a:lnTo>
                    <a:pt x="2191429" y="1765557"/>
                  </a:lnTo>
                  <a:lnTo>
                    <a:pt x="2148340" y="1786151"/>
                  </a:lnTo>
                  <a:lnTo>
                    <a:pt x="2104111" y="1805628"/>
                  </a:lnTo>
                  <a:lnTo>
                    <a:pt x="2058782" y="1823957"/>
                  </a:lnTo>
                  <a:lnTo>
                    <a:pt x="2012396" y="1841109"/>
                  </a:lnTo>
                  <a:lnTo>
                    <a:pt x="1964994" y="1857057"/>
                  </a:lnTo>
                  <a:lnTo>
                    <a:pt x="1916617" y="1871770"/>
                  </a:lnTo>
                  <a:lnTo>
                    <a:pt x="1867307" y="1885220"/>
                  </a:lnTo>
                  <a:lnTo>
                    <a:pt x="1817105" y="1897378"/>
                  </a:lnTo>
                  <a:lnTo>
                    <a:pt x="1766053" y="1908214"/>
                  </a:lnTo>
                  <a:lnTo>
                    <a:pt x="1714192" y="1917699"/>
                  </a:lnTo>
                  <a:lnTo>
                    <a:pt x="1661564" y="1925805"/>
                  </a:lnTo>
                  <a:lnTo>
                    <a:pt x="1608210" y="1932502"/>
                  </a:lnTo>
                  <a:lnTo>
                    <a:pt x="1554171" y="1937762"/>
                  </a:lnTo>
                  <a:lnTo>
                    <a:pt x="1499490" y="1941554"/>
                  </a:lnTo>
                  <a:lnTo>
                    <a:pt x="1444207" y="1943851"/>
                  </a:lnTo>
                  <a:lnTo>
                    <a:pt x="1388364" y="1944624"/>
                  </a:lnTo>
                  <a:lnTo>
                    <a:pt x="1332520" y="1943851"/>
                  </a:lnTo>
                  <a:lnTo>
                    <a:pt x="1277237" y="1941554"/>
                  </a:lnTo>
                  <a:lnTo>
                    <a:pt x="1222556" y="1937762"/>
                  </a:lnTo>
                  <a:lnTo>
                    <a:pt x="1168517" y="1932502"/>
                  </a:lnTo>
                  <a:lnTo>
                    <a:pt x="1115163" y="1925805"/>
                  </a:lnTo>
                  <a:lnTo>
                    <a:pt x="1062535" y="1917699"/>
                  </a:lnTo>
                  <a:lnTo>
                    <a:pt x="1010674" y="1908214"/>
                  </a:lnTo>
                  <a:lnTo>
                    <a:pt x="959622" y="1897378"/>
                  </a:lnTo>
                  <a:lnTo>
                    <a:pt x="909420" y="1885220"/>
                  </a:lnTo>
                  <a:lnTo>
                    <a:pt x="860110" y="1871770"/>
                  </a:lnTo>
                  <a:lnTo>
                    <a:pt x="811733" y="1857057"/>
                  </a:lnTo>
                  <a:lnTo>
                    <a:pt x="764331" y="1841109"/>
                  </a:lnTo>
                  <a:lnTo>
                    <a:pt x="717945" y="1823957"/>
                  </a:lnTo>
                  <a:lnTo>
                    <a:pt x="672616" y="1805628"/>
                  </a:lnTo>
                  <a:lnTo>
                    <a:pt x="628387" y="1786151"/>
                  </a:lnTo>
                  <a:lnTo>
                    <a:pt x="585298" y="1765557"/>
                  </a:lnTo>
                  <a:lnTo>
                    <a:pt x="543390" y="1743874"/>
                  </a:lnTo>
                  <a:lnTo>
                    <a:pt x="502707" y="1721131"/>
                  </a:lnTo>
                  <a:lnTo>
                    <a:pt x="463288" y="1697357"/>
                  </a:lnTo>
                  <a:lnTo>
                    <a:pt x="425175" y="1672581"/>
                  </a:lnTo>
                  <a:lnTo>
                    <a:pt x="388410" y="1646832"/>
                  </a:lnTo>
                  <a:lnTo>
                    <a:pt x="353035" y="1620139"/>
                  </a:lnTo>
                  <a:lnTo>
                    <a:pt x="319090" y="1592532"/>
                  </a:lnTo>
                  <a:lnTo>
                    <a:pt x="286617" y="1564039"/>
                  </a:lnTo>
                  <a:lnTo>
                    <a:pt x="255658" y="1534690"/>
                  </a:lnTo>
                  <a:lnTo>
                    <a:pt x="226254" y="1504513"/>
                  </a:lnTo>
                  <a:lnTo>
                    <a:pt x="198447" y="1473537"/>
                  </a:lnTo>
                  <a:lnTo>
                    <a:pt x="172278" y="1441792"/>
                  </a:lnTo>
                  <a:lnTo>
                    <a:pt x="147788" y="1409307"/>
                  </a:lnTo>
                  <a:lnTo>
                    <a:pt x="125019" y="1376110"/>
                  </a:lnTo>
                  <a:lnTo>
                    <a:pt x="104012" y="1342231"/>
                  </a:lnTo>
                  <a:lnTo>
                    <a:pt x="84810" y="1307699"/>
                  </a:lnTo>
                  <a:lnTo>
                    <a:pt x="67452" y="1272543"/>
                  </a:lnTo>
                  <a:lnTo>
                    <a:pt x="51982" y="1236792"/>
                  </a:lnTo>
                  <a:lnTo>
                    <a:pt x="38439" y="1200475"/>
                  </a:lnTo>
                  <a:lnTo>
                    <a:pt x="26866" y="1163620"/>
                  </a:lnTo>
                  <a:lnTo>
                    <a:pt x="17305" y="1126258"/>
                  </a:lnTo>
                  <a:lnTo>
                    <a:pt x="9796" y="1088417"/>
                  </a:lnTo>
                  <a:lnTo>
                    <a:pt x="4381" y="1050126"/>
                  </a:lnTo>
                  <a:lnTo>
                    <a:pt x="1102" y="1011415"/>
                  </a:lnTo>
                  <a:lnTo>
                    <a:pt x="0" y="9723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886967" y="0"/>
                  </a:moveTo>
                  <a:lnTo>
                    <a:pt x="830876" y="1250"/>
                  </a:lnTo>
                  <a:lnTo>
                    <a:pt x="775712" y="4950"/>
                  </a:lnTo>
                  <a:lnTo>
                    <a:pt x="721578" y="11027"/>
                  </a:lnTo>
                  <a:lnTo>
                    <a:pt x="668579" y="19406"/>
                  </a:lnTo>
                  <a:lnTo>
                    <a:pt x="616819" y="30012"/>
                  </a:lnTo>
                  <a:lnTo>
                    <a:pt x="566401" y="42771"/>
                  </a:lnTo>
                  <a:lnTo>
                    <a:pt x="517429" y="57608"/>
                  </a:lnTo>
                  <a:lnTo>
                    <a:pt x="470008" y="74450"/>
                  </a:lnTo>
                  <a:lnTo>
                    <a:pt x="424241" y="93222"/>
                  </a:lnTo>
                  <a:lnTo>
                    <a:pt x="380232" y="113849"/>
                  </a:lnTo>
                  <a:lnTo>
                    <a:pt x="338086" y="136257"/>
                  </a:lnTo>
                  <a:lnTo>
                    <a:pt x="297905" y="160371"/>
                  </a:lnTo>
                  <a:lnTo>
                    <a:pt x="259794" y="186118"/>
                  </a:lnTo>
                  <a:lnTo>
                    <a:pt x="223857" y="213423"/>
                  </a:lnTo>
                  <a:lnTo>
                    <a:pt x="190198" y="242211"/>
                  </a:lnTo>
                  <a:lnTo>
                    <a:pt x="158920" y="272408"/>
                  </a:lnTo>
                  <a:lnTo>
                    <a:pt x="130128" y="303939"/>
                  </a:lnTo>
                  <a:lnTo>
                    <a:pt x="103926" y="336731"/>
                  </a:lnTo>
                  <a:lnTo>
                    <a:pt x="80417" y="370709"/>
                  </a:lnTo>
                  <a:lnTo>
                    <a:pt x="59705" y="405798"/>
                  </a:lnTo>
                  <a:lnTo>
                    <a:pt x="41895" y="441925"/>
                  </a:lnTo>
                  <a:lnTo>
                    <a:pt x="27090" y="479013"/>
                  </a:lnTo>
                  <a:lnTo>
                    <a:pt x="15394" y="516991"/>
                  </a:lnTo>
                  <a:lnTo>
                    <a:pt x="6911" y="555782"/>
                  </a:lnTo>
                  <a:lnTo>
                    <a:pt x="1745" y="595312"/>
                  </a:lnTo>
                  <a:lnTo>
                    <a:pt x="0" y="635507"/>
                  </a:lnTo>
                  <a:lnTo>
                    <a:pt x="1745" y="675703"/>
                  </a:lnTo>
                  <a:lnTo>
                    <a:pt x="6911" y="715233"/>
                  </a:lnTo>
                  <a:lnTo>
                    <a:pt x="15394" y="754024"/>
                  </a:lnTo>
                  <a:lnTo>
                    <a:pt x="27090" y="792002"/>
                  </a:lnTo>
                  <a:lnTo>
                    <a:pt x="41895" y="829090"/>
                  </a:lnTo>
                  <a:lnTo>
                    <a:pt x="59705" y="865217"/>
                  </a:lnTo>
                  <a:lnTo>
                    <a:pt x="80417" y="900306"/>
                  </a:lnTo>
                  <a:lnTo>
                    <a:pt x="103926" y="934284"/>
                  </a:lnTo>
                  <a:lnTo>
                    <a:pt x="130128" y="967076"/>
                  </a:lnTo>
                  <a:lnTo>
                    <a:pt x="158920" y="998607"/>
                  </a:lnTo>
                  <a:lnTo>
                    <a:pt x="190198" y="1028804"/>
                  </a:lnTo>
                  <a:lnTo>
                    <a:pt x="223857" y="1057592"/>
                  </a:lnTo>
                  <a:lnTo>
                    <a:pt x="259794" y="1084897"/>
                  </a:lnTo>
                  <a:lnTo>
                    <a:pt x="297905" y="1110644"/>
                  </a:lnTo>
                  <a:lnTo>
                    <a:pt x="338086" y="1134758"/>
                  </a:lnTo>
                  <a:lnTo>
                    <a:pt x="380232" y="1157166"/>
                  </a:lnTo>
                  <a:lnTo>
                    <a:pt x="424241" y="1177793"/>
                  </a:lnTo>
                  <a:lnTo>
                    <a:pt x="470008" y="1196565"/>
                  </a:lnTo>
                  <a:lnTo>
                    <a:pt x="517429" y="1213407"/>
                  </a:lnTo>
                  <a:lnTo>
                    <a:pt x="566401" y="1228244"/>
                  </a:lnTo>
                  <a:lnTo>
                    <a:pt x="616819" y="1241003"/>
                  </a:lnTo>
                  <a:lnTo>
                    <a:pt x="668579" y="1251609"/>
                  </a:lnTo>
                  <a:lnTo>
                    <a:pt x="721578" y="1259988"/>
                  </a:lnTo>
                  <a:lnTo>
                    <a:pt x="775712" y="1266065"/>
                  </a:lnTo>
                  <a:lnTo>
                    <a:pt x="830876" y="1269765"/>
                  </a:lnTo>
                  <a:lnTo>
                    <a:pt x="886967" y="1271015"/>
                  </a:lnTo>
                  <a:lnTo>
                    <a:pt x="943059" y="1269765"/>
                  </a:lnTo>
                  <a:lnTo>
                    <a:pt x="998223" y="1266065"/>
                  </a:lnTo>
                  <a:lnTo>
                    <a:pt x="1052357" y="1259988"/>
                  </a:lnTo>
                  <a:lnTo>
                    <a:pt x="1105356" y="1251609"/>
                  </a:lnTo>
                  <a:lnTo>
                    <a:pt x="1157116" y="1241003"/>
                  </a:lnTo>
                  <a:lnTo>
                    <a:pt x="1207534" y="1228244"/>
                  </a:lnTo>
                  <a:lnTo>
                    <a:pt x="1256506" y="1213407"/>
                  </a:lnTo>
                  <a:lnTo>
                    <a:pt x="1303927" y="1196565"/>
                  </a:lnTo>
                  <a:lnTo>
                    <a:pt x="1349694" y="1177793"/>
                  </a:lnTo>
                  <a:lnTo>
                    <a:pt x="1393703" y="1157166"/>
                  </a:lnTo>
                  <a:lnTo>
                    <a:pt x="1435849" y="1134758"/>
                  </a:lnTo>
                  <a:lnTo>
                    <a:pt x="1476030" y="1110644"/>
                  </a:lnTo>
                  <a:lnTo>
                    <a:pt x="1514141" y="1084897"/>
                  </a:lnTo>
                  <a:lnTo>
                    <a:pt x="1550078" y="1057592"/>
                  </a:lnTo>
                  <a:lnTo>
                    <a:pt x="1583737" y="1028804"/>
                  </a:lnTo>
                  <a:lnTo>
                    <a:pt x="1615015" y="998607"/>
                  </a:lnTo>
                  <a:lnTo>
                    <a:pt x="1643807" y="967076"/>
                  </a:lnTo>
                  <a:lnTo>
                    <a:pt x="1670009" y="934284"/>
                  </a:lnTo>
                  <a:lnTo>
                    <a:pt x="1693518" y="900306"/>
                  </a:lnTo>
                  <a:lnTo>
                    <a:pt x="1714230" y="865217"/>
                  </a:lnTo>
                  <a:lnTo>
                    <a:pt x="1732040" y="829090"/>
                  </a:lnTo>
                  <a:lnTo>
                    <a:pt x="1746845" y="792002"/>
                  </a:lnTo>
                  <a:lnTo>
                    <a:pt x="1758541" y="754024"/>
                  </a:lnTo>
                  <a:lnTo>
                    <a:pt x="1767024" y="715233"/>
                  </a:lnTo>
                  <a:lnTo>
                    <a:pt x="1772190" y="675703"/>
                  </a:lnTo>
                  <a:lnTo>
                    <a:pt x="1773935" y="635507"/>
                  </a:lnTo>
                  <a:lnTo>
                    <a:pt x="1772190" y="595312"/>
                  </a:lnTo>
                  <a:lnTo>
                    <a:pt x="1767024" y="555782"/>
                  </a:lnTo>
                  <a:lnTo>
                    <a:pt x="1758541" y="516991"/>
                  </a:lnTo>
                  <a:lnTo>
                    <a:pt x="1746845" y="479013"/>
                  </a:lnTo>
                  <a:lnTo>
                    <a:pt x="1732040" y="441925"/>
                  </a:lnTo>
                  <a:lnTo>
                    <a:pt x="1714230" y="405798"/>
                  </a:lnTo>
                  <a:lnTo>
                    <a:pt x="1693518" y="370709"/>
                  </a:lnTo>
                  <a:lnTo>
                    <a:pt x="1670009" y="336731"/>
                  </a:lnTo>
                  <a:lnTo>
                    <a:pt x="1643807" y="303939"/>
                  </a:lnTo>
                  <a:lnTo>
                    <a:pt x="1615015" y="272408"/>
                  </a:lnTo>
                  <a:lnTo>
                    <a:pt x="1583737" y="242211"/>
                  </a:lnTo>
                  <a:lnTo>
                    <a:pt x="1550078" y="213423"/>
                  </a:lnTo>
                  <a:lnTo>
                    <a:pt x="1514141" y="186118"/>
                  </a:lnTo>
                  <a:lnTo>
                    <a:pt x="1476030" y="160371"/>
                  </a:lnTo>
                  <a:lnTo>
                    <a:pt x="1435849" y="136257"/>
                  </a:lnTo>
                  <a:lnTo>
                    <a:pt x="1393703" y="113849"/>
                  </a:lnTo>
                  <a:lnTo>
                    <a:pt x="1349694" y="93222"/>
                  </a:lnTo>
                  <a:lnTo>
                    <a:pt x="1303927" y="74450"/>
                  </a:lnTo>
                  <a:lnTo>
                    <a:pt x="1256506" y="57608"/>
                  </a:lnTo>
                  <a:lnTo>
                    <a:pt x="1207534" y="42771"/>
                  </a:lnTo>
                  <a:lnTo>
                    <a:pt x="1157116" y="30012"/>
                  </a:lnTo>
                  <a:lnTo>
                    <a:pt x="1105356" y="19406"/>
                  </a:lnTo>
                  <a:lnTo>
                    <a:pt x="1052357" y="11027"/>
                  </a:lnTo>
                  <a:lnTo>
                    <a:pt x="998223" y="4950"/>
                  </a:lnTo>
                  <a:lnTo>
                    <a:pt x="943059" y="1250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0" y="635507"/>
                  </a:moveTo>
                  <a:lnTo>
                    <a:pt x="1745" y="595312"/>
                  </a:lnTo>
                  <a:lnTo>
                    <a:pt x="6911" y="555782"/>
                  </a:lnTo>
                  <a:lnTo>
                    <a:pt x="15394" y="516991"/>
                  </a:lnTo>
                  <a:lnTo>
                    <a:pt x="27090" y="479013"/>
                  </a:lnTo>
                  <a:lnTo>
                    <a:pt x="41895" y="441925"/>
                  </a:lnTo>
                  <a:lnTo>
                    <a:pt x="59705" y="405798"/>
                  </a:lnTo>
                  <a:lnTo>
                    <a:pt x="80417" y="370709"/>
                  </a:lnTo>
                  <a:lnTo>
                    <a:pt x="103926" y="336731"/>
                  </a:lnTo>
                  <a:lnTo>
                    <a:pt x="130128" y="303939"/>
                  </a:lnTo>
                  <a:lnTo>
                    <a:pt x="158920" y="272408"/>
                  </a:lnTo>
                  <a:lnTo>
                    <a:pt x="190198" y="242211"/>
                  </a:lnTo>
                  <a:lnTo>
                    <a:pt x="223857" y="213423"/>
                  </a:lnTo>
                  <a:lnTo>
                    <a:pt x="259794" y="186118"/>
                  </a:lnTo>
                  <a:lnTo>
                    <a:pt x="297905" y="160371"/>
                  </a:lnTo>
                  <a:lnTo>
                    <a:pt x="338086" y="136257"/>
                  </a:lnTo>
                  <a:lnTo>
                    <a:pt x="380232" y="113849"/>
                  </a:lnTo>
                  <a:lnTo>
                    <a:pt x="424241" y="93222"/>
                  </a:lnTo>
                  <a:lnTo>
                    <a:pt x="470008" y="74450"/>
                  </a:lnTo>
                  <a:lnTo>
                    <a:pt x="517429" y="57608"/>
                  </a:lnTo>
                  <a:lnTo>
                    <a:pt x="566401" y="42771"/>
                  </a:lnTo>
                  <a:lnTo>
                    <a:pt x="616819" y="30012"/>
                  </a:lnTo>
                  <a:lnTo>
                    <a:pt x="668579" y="19406"/>
                  </a:lnTo>
                  <a:lnTo>
                    <a:pt x="721578" y="11027"/>
                  </a:lnTo>
                  <a:lnTo>
                    <a:pt x="775712" y="4950"/>
                  </a:lnTo>
                  <a:lnTo>
                    <a:pt x="830876" y="1250"/>
                  </a:lnTo>
                  <a:lnTo>
                    <a:pt x="886967" y="0"/>
                  </a:lnTo>
                  <a:lnTo>
                    <a:pt x="943059" y="1250"/>
                  </a:lnTo>
                  <a:lnTo>
                    <a:pt x="998223" y="4950"/>
                  </a:lnTo>
                  <a:lnTo>
                    <a:pt x="1052357" y="11027"/>
                  </a:lnTo>
                  <a:lnTo>
                    <a:pt x="1105356" y="19406"/>
                  </a:lnTo>
                  <a:lnTo>
                    <a:pt x="1157116" y="30012"/>
                  </a:lnTo>
                  <a:lnTo>
                    <a:pt x="1207534" y="42771"/>
                  </a:lnTo>
                  <a:lnTo>
                    <a:pt x="1256506" y="57608"/>
                  </a:lnTo>
                  <a:lnTo>
                    <a:pt x="1303927" y="74450"/>
                  </a:lnTo>
                  <a:lnTo>
                    <a:pt x="1349694" y="93222"/>
                  </a:lnTo>
                  <a:lnTo>
                    <a:pt x="1393703" y="113849"/>
                  </a:lnTo>
                  <a:lnTo>
                    <a:pt x="1435849" y="136257"/>
                  </a:lnTo>
                  <a:lnTo>
                    <a:pt x="1476030" y="160371"/>
                  </a:lnTo>
                  <a:lnTo>
                    <a:pt x="1514141" y="186118"/>
                  </a:lnTo>
                  <a:lnTo>
                    <a:pt x="1550078" y="213423"/>
                  </a:lnTo>
                  <a:lnTo>
                    <a:pt x="1583737" y="242211"/>
                  </a:lnTo>
                  <a:lnTo>
                    <a:pt x="1615015" y="272408"/>
                  </a:lnTo>
                  <a:lnTo>
                    <a:pt x="1643807" y="303939"/>
                  </a:lnTo>
                  <a:lnTo>
                    <a:pt x="1670009" y="336731"/>
                  </a:lnTo>
                  <a:lnTo>
                    <a:pt x="1693518" y="370709"/>
                  </a:lnTo>
                  <a:lnTo>
                    <a:pt x="1714230" y="405798"/>
                  </a:lnTo>
                  <a:lnTo>
                    <a:pt x="1732040" y="441925"/>
                  </a:lnTo>
                  <a:lnTo>
                    <a:pt x="1746845" y="479013"/>
                  </a:lnTo>
                  <a:lnTo>
                    <a:pt x="1758541" y="516991"/>
                  </a:lnTo>
                  <a:lnTo>
                    <a:pt x="1767024" y="555782"/>
                  </a:lnTo>
                  <a:lnTo>
                    <a:pt x="1772190" y="595312"/>
                  </a:lnTo>
                  <a:lnTo>
                    <a:pt x="1773935" y="635507"/>
                  </a:lnTo>
                  <a:lnTo>
                    <a:pt x="1772190" y="675703"/>
                  </a:lnTo>
                  <a:lnTo>
                    <a:pt x="1767024" y="715233"/>
                  </a:lnTo>
                  <a:lnTo>
                    <a:pt x="1758541" y="754024"/>
                  </a:lnTo>
                  <a:lnTo>
                    <a:pt x="1746845" y="792002"/>
                  </a:lnTo>
                  <a:lnTo>
                    <a:pt x="1732040" y="829090"/>
                  </a:lnTo>
                  <a:lnTo>
                    <a:pt x="1714230" y="865217"/>
                  </a:lnTo>
                  <a:lnTo>
                    <a:pt x="1693518" y="900306"/>
                  </a:lnTo>
                  <a:lnTo>
                    <a:pt x="1670009" y="934284"/>
                  </a:lnTo>
                  <a:lnTo>
                    <a:pt x="1643807" y="967076"/>
                  </a:lnTo>
                  <a:lnTo>
                    <a:pt x="1615015" y="998607"/>
                  </a:lnTo>
                  <a:lnTo>
                    <a:pt x="1583737" y="1028804"/>
                  </a:lnTo>
                  <a:lnTo>
                    <a:pt x="1550078" y="1057592"/>
                  </a:lnTo>
                  <a:lnTo>
                    <a:pt x="1514141" y="1084897"/>
                  </a:lnTo>
                  <a:lnTo>
                    <a:pt x="1476030" y="1110644"/>
                  </a:lnTo>
                  <a:lnTo>
                    <a:pt x="1435849" y="1134758"/>
                  </a:lnTo>
                  <a:lnTo>
                    <a:pt x="1393703" y="1157166"/>
                  </a:lnTo>
                  <a:lnTo>
                    <a:pt x="1349694" y="1177793"/>
                  </a:lnTo>
                  <a:lnTo>
                    <a:pt x="1303927" y="1196565"/>
                  </a:lnTo>
                  <a:lnTo>
                    <a:pt x="1256506" y="1213407"/>
                  </a:lnTo>
                  <a:lnTo>
                    <a:pt x="1207534" y="1228244"/>
                  </a:lnTo>
                  <a:lnTo>
                    <a:pt x="1157116" y="1241003"/>
                  </a:lnTo>
                  <a:lnTo>
                    <a:pt x="1105356" y="1251609"/>
                  </a:lnTo>
                  <a:lnTo>
                    <a:pt x="1052357" y="1259988"/>
                  </a:lnTo>
                  <a:lnTo>
                    <a:pt x="998223" y="1266065"/>
                  </a:lnTo>
                  <a:lnTo>
                    <a:pt x="943059" y="1269765"/>
                  </a:lnTo>
                  <a:lnTo>
                    <a:pt x="886967" y="1271015"/>
                  </a:lnTo>
                  <a:lnTo>
                    <a:pt x="830876" y="1269765"/>
                  </a:lnTo>
                  <a:lnTo>
                    <a:pt x="775712" y="1266065"/>
                  </a:lnTo>
                  <a:lnTo>
                    <a:pt x="721578" y="1259988"/>
                  </a:lnTo>
                  <a:lnTo>
                    <a:pt x="668579" y="1251609"/>
                  </a:lnTo>
                  <a:lnTo>
                    <a:pt x="616819" y="1241003"/>
                  </a:lnTo>
                  <a:lnTo>
                    <a:pt x="566401" y="1228244"/>
                  </a:lnTo>
                  <a:lnTo>
                    <a:pt x="517429" y="1213407"/>
                  </a:lnTo>
                  <a:lnTo>
                    <a:pt x="470008" y="1196565"/>
                  </a:lnTo>
                  <a:lnTo>
                    <a:pt x="424241" y="1177793"/>
                  </a:lnTo>
                  <a:lnTo>
                    <a:pt x="380232" y="1157166"/>
                  </a:lnTo>
                  <a:lnTo>
                    <a:pt x="338086" y="1134758"/>
                  </a:lnTo>
                  <a:lnTo>
                    <a:pt x="297905" y="1110644"/>
                  </a:lnTo>
                  <a:lnTo>
                    <a:pt x="259794" y="1084897"/>
                  </a:lnTo>
                  <a:lnTo>
                    <a:pt x="223857" y="1057592"/>
                  </a:lnTo>
                  <a:lnTo>
                    <a:pt x="190198" y="1028804"/>
                  </a:lnTo>
                  <a:lnTo>
                    <a:pt x="158920" y="998607"/>
                  </a:lnTo>
                  <a:lnTo>
                    <a:pt x="130128" y="967076"/>
                  </a:lnTo>
                  <a:lnTo>
                    <a:pt x="103926" y="934284"/>
                  </a:lnTo>
                  <a:lnTo>
                    <a:pt x="80417" y="900306"/>
                  </a:lnTo>
                  <a:lnTo>
                    <a:pt x="59705" y="865217"/>
                  </a:lnTo>
                  <a:lnTo>
                    <a:pt x="41895" y="829090"/>
                  </a:lnTo>
                  <a:lnTo>
                    <a:pt x="27090" y="792002"/>
                  </a:lnTo>
                  <a:lnTo>
                    <a:pt x="15394" y="754024"/>
                  </a:lnTo>
                  <a:lnTo>
                    <a:pt x="6911" y="715233"/>
                  </a:lnTo>
                  <a:lnTo>
                    <a:pt x="1745" y="675703"/>
                  </a:lnTo>
                  <a:lnTo>
                    <a:pt x="0" y="6355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764286" y="0"/>
                  </a:moveTo>
                  <a:lnTo>
                    <a:pt x="715946" y="1455"/>
                  </a:lnTo>
                  <a:lnTo>
                    <a:pt x="668406" y="5764"/>
                  </a:lnTo>
                  <a:lnTo>
                    <a:pt x="621756" y="12839"/>
                  </a:lnTo>
                  <a:lnTo>
                    <a:pt x="576084" y="22594"/>
                  </a:lnTo>
                  <a:lnTo>
                    <a:pt x="531480" y="34942"/>
                  </a:lnTo>
                  <a:lnTo>
                    <a:pt x="488033" y="49797"/>
                  </a:lnTo>
                  <a:lnTo>
                    <a:pt x="445834" y="67072"/>
                  </a:lnTo>
                  <a:lnTo>
                    <a:pt x="404971" y="86681"/>
                  </a:lnTo>
                  <a:lnTo>
                    <a:pt x="365534" y="108536"/>
                  </a:lnTo>
                  <a:lnTo>
                    <a:pt x="327613" y="132552"/>
                  </a:lnTo>
                  <a:lnTo>
                    <a:pt x="291297" y="158641"/>
                  </a:lnTo>
                  <a:lnTo>
                    <a:pt x="256675" y="186717"/>
                  </a:lnTo>
                  <a:lnTo>
                    <a:pt x="223837" y="216693"/>
                  </a:lnTo>
                  <a:lnTo>
                    <a:pt x="192873" y="248483"/>
                  </a:lnTo>
                  <a:lnTo>
                    <a:pt x="163871" y="282000"/>
                  </a:lnTo>
                  <a:lnTo>
                    <a:pt x="136922" y="317158"/>
                  </a:lnTo>
                  <a:lnTo>
                    <a:pt x="112115" y="353869"/>
                  </a:lnTo>
                  <a:lnTo>
                    <a:pt x="89539" y="392048"/>
                  </a:lnTo>
                  <a:lnTo>
                    <a:pt x="69284" y="431607"/>
                  </a:lnTo>
                  <a:lnTo>
                    <a:pt x="51439" y="472460"/>
                  </a:lnTo>
                  <a:lnTo>
                    <a:pt x="36094" y="514521"/>
                  </a:lnTo>
                  <a:lnTo>
                    <a:pt x="23339" y="557702"/>
                  </a:lnTo>
                  <a:lnTo>
                    <a:pt x="13262" y="601917"/>
                  </a:lnTo>
                  <a:lnTo>
                    <a:pt x="5954" y="647080"/>
                  </a:lnTo>
                  <a:lnTo>
                    <a:pt x="1503" y="693104"/>
                  </a:lnTo>
                  <a:lnTo>
                    <a:pt x="0" y="739901"/>
                  </a:lnTo>
                  <a:lnTo>
                    <a:pt x="1503" y="786699"/>
                  </a:lnTo>
                  <a:lnTo>
                    <a:pt x="5954" y="832723"/>
                  </a:lnTo>
                  <a:lnTo>
                    <a:pt x="13262" y="877886"/>
                  </a:lnTo>
                  <a:lnTo>
                    <a:pt x="23339" y="922101"/>
                  </a:lnTo>
                  <a:lnTo>
                    <a:pt x="36094" y="965282"/>
                  </a:lnTo>
                  <a:lnTo>
                    <a:pt x="51439" y="1007343"/>
                  </a:lnTo>
                  <a:lnTo>
                    <a:pt x="69284" y="1048196"/>
                  </a:lnTo>
                  <a:lnTo>
                    <a:pt x="89539" y="1087755"/>
                  </a:lnTo>
                  <a:lnTo>
                    <a:pt x="112115" y="1125934"/>
                  </a:lnTo>
                  <a:lnTo>
                    <a:pt x="136922" y="1162645"/>
                  </a:lnTo>
                  <a:lnTo>
                    <a:pt x="163871" y="1197803"/>
                  </a:lnTo>
                  <a:lnTo>
                    <a:pt x="192873" y="1231320"/>
                  </a:lnTo>
                  <a:lnTo>
                    <a:pt x="223837" y="1263110"/>
                  </a:lnTo>
                  <a:lnTo>
                    <a:pt x="256675" y="1293086"/>
                  </a:lnTo>
                  <a:lnTo>
                    <a:pt x="291297" y="1321162"/>
                  </a:lnTo>
                  <a:lnTo>
                    <a:pt x="327613" y="1347251"/>
                  </a:lnTo>
                  <a:lnTo>
                    <a:pt x="365534" y="1371267"/>
                  </a:lnTo>
                  <a:lnTo>
                    <a:pt x="404971" y="1393122"/>
                  </a:lnTo>
                  <a:lnTo>
                    <a:pt x="445834" y="1412731"/>
                  </a:lnTo>
                  <a:lnTo>
                    <a:pt x="488033" y="1430006"/>
                  </a:lnTo>
                  <a:lnTo>
                    <a:pt x="531480" y="1444861"/>
                  </a:lnTo>
                  <a:lnTo>
                    <a:pt x="576084" y="1457209"/>
                  </a:lnTo>
                  <a:lnTo>
                    <a:pt x="621756" y="1466964"/>
                  </a:lnTo>
                  <a:lnTo>
                    <a:pt x="668406" y="1474039"/>
                  </a:lnTo>
                  <a:lnTo>
                    <a:pt x="715946" y="1478348"/>
                  </a:lnTo>
                  <a:lnTo>
                    <a:pt x="764286" y="1479804"/>
                  </a:lnTo>
                  <a:lnTo>
                    <a:pt x="812625" y="1478348"/>
                  </a:lnTo>
                  <a:lnTo>
                    <a:pt x="860165" y="1474039"/>
                  </a:lnTo>
                  <a:lnTo>
                    <a:pt x="906815" y="1466964"/>
                  </a:lnTo>
                  <a:lnTo>
                    <a:pt x="952487" y="1457209"/>
                  </a:lnTo>
                  <a:lnTo>
                    <a:pt x="997091" y="1444861"/>
                  </a:lnTo>
                  <a:lnTo>
                    <a:pt x="1040538" y="1430006"/>
                  </a:lnTo>
                  <a:lnTo>
                    <a:pt x="1082737" y="1412731"/>
                  </a:lnTo>
                  <a:lnTo>
                    <a:pt x="1123600" y="1393122"/>
                  </a:lnTo>
                  <a:lnTo>
                    <a:pt x="1163037" y="1371267"/>
                  </a:lnTo>
                  <a:lnTo>
                    <a:pt x="1200958" y="1347251"/>
                  </a:lnTo>
                  <a:lnTo>
                    <a:pt x="1237274" y="1321162"/>
                  </a:lnTo>
                  <a:lnTo>
                    <a:pt x="1271896" y="1293086"/>
                  </a:lnTo>
                  <a:lnTo>
                    <a:pt x="1304734" y="1263110"/>
                  </a:lnTo>
                  <a:lnTo>
                    <a:pt x="1335698" y="1231320"/>
                  </a:lnTo>
                  <a:lnTo>
                    <a:pt x="1364700" y="1197803"/>
                  </a:lnTo>
                  <a:lnTo>
                    <a:pt x="1391649" y="1162645"/>
                  </a:lnTo>
                  <a:lnTo>
                    <a:pt x="1416456" y="1125934"/>
                  </a:lnTo>
                  <a:lnTo>
                    <a:pt x="1439032" y="1087755"/>
                  </a:lnTo>
                  <a:lnTo>
                    <a:pt x="1459287" y="1048196"/>
                  </a:lnTo>
                  <a:lnTo>
                    <a:pt x="1477132" y="1007343"/>
                  </a:lnTo>
                  <a:lnTo>
                    <a:pt x="1492477" y="965282"/>
                  </a:lnTo>
                  <a:lnTo>
                    <a:pt x="1505232" y="922101"/>
                  </a:lnTo>
                  <a:lnTo>
                    <a:pt x="1515309" y="877886"/>
                  </a:lnTo>
                  <a:lnTo>
                    <a:pt x="1522617" y="832723"/>
                  </a:lnTo>
                  <a:lnTo>
                    <a:pt x="1527068" y="786699"/>
                  </a:lnTo>
                  <a:lnTo>
                    <a:pt x="1528571" y="739901"/>
                  </a:lnTo>
                  <a:lnTo>
                    <a:pt x="1527068" y="693104"/>
                  </a:lnTo>
                  <a:lnTo>
                    <a:pt x="1522617" y="647080"/>
                  </a:lnTo>
                  <a:lnTo>
                    <a:pt x="1515309" y="601917"/>
                  </a:lnTo>
                  <a:lnTo>
                    <a:pt x="1505232" y="557702"/>
                  </a:lnTo>
                  <a:lnTo>
                    <a:pt x="1492477" y="514521"/>
                  </a:lnTo>
                  <a:lnTo>
                    <a:pt x="1477132" y="472460"/>
                  </a:lnTo>
                  <a:lnTo>
                    <a:pt x="1459287" y="431607"/>
                  </a:lnTo>
                  <a:lnTo>
                    <a:pt x="1439032" y="392048"/>
                  </a:lnTo>
                  <a:lnTo>
                    <a:pt x="1416456" y="353869"/>
                  </a:lnTo>
                  <a:lnTo>
                    <a:pt x="1391649" y="317158"/>
                  </a:lnTo>
                  <a:lnTo>
                    <a:pt x="1364700" y="282000"/>
                  </a:lnTo>
                  <a:lnTo>
                    <a:pt x="1335698" y="248483"/>
                  </a:lnTo>
                  <a:lnTo>
                    <a:pt x="1304734" y="216693"/>
                  </a:lnTo>
                  <a:lnTo>
                    <a:pt x="1271896" y="186717"/>
                  </a:lnTo>
                  <a:lnTo>
                    <a:pt x="1237274" y="158641"/>
                  </a:lnTo>
                  <a:lnTo>
                    <a:pt x="1200958" y="132552"/>
                  </a:lnTo>
                  <a:lnTo>
                    <a:pt x="1163037" y="108536"/>
                  </a:lnTo>
                  <a:lnTo>
                    <a:pt x="1123600" y="86681"/>
                  </a:lnTo>
                  <a:lnTo>
                    <a:pt x="1082737" y="67072"/>
                  </a:lnTo>
                  <a:lnTo>
                    <a:pt x="1040538" y="49797"/>
                  </a:lnTo>
                  <a:lnTo>
                    <a:pt x="997091" y="34942"/>
                  </a:lnTo>
                  <a:lnTo>
                    <a:pt x="952487" y="22594"/>
                  </a:lnTo>
                  <a:lnTo>
                    <a:pt x="906815" y="12839"/>
                  </a:lnTo>
                  <a:lnTo>
                    <a:pt x="860165" y="5764"/>
                  </a:lnTo>
                  <a:lnTo>
                    <a:pt x="812625" y="145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0" y="739901"/>
                  </a:moveTo>
                  <a:lnTo>
                    <a:pt x="1503" y="693104"/>
                  </a:lnTo>
                  <a:lnTo>
                    <a:pt x="5954" y="647080"/>
                  </a:lnTo>
                  <a:lnTo>
                    <a:pt x="13262" y="601917"/>
                  </a:lnTo>
                  <a:lnTo>
                    <a:pt x="23339" y="557702"/>
                  </a:lnTo>
                  <a:lnTo>
                    <a:pt x="36094" y="514521"/>
                  </a:lnTo>
                  <a:lnTo>
                    <a:pt x="51439" y="472460"/>
                  </a:lnTo>
                  <a:lnTo>
                    <a:pt x="69284" y="431607"/>
                  </a:lnTo>
                  <a:lnTo>
                    <a:pt x="89539" y="392048"/>
                  </a:lnTo>
                  <a:lnTo>
                    <a:pt x="112115" y="353869"/>
                  </a:lnTo>
                  <a:lnTo>
                    <a:pt x="136922" y="317158"/>
                  </a:lnTo>
                  <a:lnTo>
                    <a:pt x="163871" y="282000"/>
                  </a:lnTo>
                  <a:lnTo>
                    <a:pt x="192873" y="248483"/>
                  </a:lnTo>
                  <a:lnTo>
                    <a:pt x="223837" y="216693"/>
                  </a:lnTo>
                  <a:lnTo>
                    <a:pt x="256675" y="186717"/>
                  </a:lnTo>
                  <a:lnTo>
                    <a:pt x="291297" y="158641"/>
                  </a:lnTo>
                  <a:lnTo>
                    <a:pt x="327613" y="132552"/>
                  </a:lnTo>
                  <a:lnTo>
                    <a:pt x="365534" y="108536"/>
                  </a:lnTo>
                  <a:lnTo>
                    <a:pt x="404971" y="86681"/>
                  </a:lnTo>
                  <a:lnTo>
                    <a:pt x="445834" y="67072"/>
                  </a:lnTo>
                  <a:lnTo>
                    <a:pt x="488033" y="49797"/>
                  </a:lnTo>
                  <a:lnTo>
                    <a:pt x="531480" y="34942"/>
                  </a:lnTo>
                  <a:lnTo>
                    <a:pt x="576084" y="22594"/>
                  </a:lnTo>
                  <a:lnTo>
                    <a:pt x="621756" y="12839"/>
                  </a:lnTo>
                  <a:lnTo>
                    <a:pt x="668406" y="5764"/>
                  </a:lnTo>
                  <a:lnTo>
                    <a:pt x="715946" y="1455"/>
                  </a:lnTo>
                  <a:lnTo>
                    <a:pt x="764286" y="0"/>
                  </a:lnTo>
                  <a:lnTo>
                    <a:pt x="812625" y="1455"/>
                  </a:lnTo>
                  <a:lnTo>
                    <a:pt x="860165" y="5764"/>
                  </a:lnTo>
                  <a:lnTo>
                    <a:pt x="906815" y="12839"/>
                  </a:lnTo>
                  <a:lnTo>
                    <a:pt x="952487" y="22594"/>
                  </a:lnTo>
                  <a:lnTo>
                    <a:pt x="997091" y="34942"/>
                  </a:lnTo>
                  <a:lnTo>
                    <a:pt x="1040538" y="49797"/>
                  </a:lnTo>
                  <a:lnTo>
                    <a:pt x="1082737" y="67072"/>
                  </a:lnTo>
                  <a:lnTo>
                    <a:pt x="1123600" y="86681"/>
                  </a:lnTo>
                  <a:lnTo>
                    <a:pt x="1163037" y="108536"/>
                  </a:lnTo>
                  <a:lnTo>
                    <a:pt x="1200958" y="132552"/>
                  </a:lnTo>
                  <a:lnTo>
                    <a:pt x="1237274" y="158641"/>
                  </a:lnTo>
                  <a:lnTo>
                    <a:pt x="1271896" y="186717"/>
                  </a:lnTo>
                  <a:lnTo>
                    <a:pt x="1304734" y="216693"/>
                  </a:lnTo>
                  <a:lnTo>
                    <a:pt x="1335698" y="248483"/>
                  </a:lnTo>
                  <a:lnTo>
                    <a:pt x="1364700" y="282000"/>
                  </a:lnTo>
                  <a:lnTo>
                    <a:pt x="1391649" y="317158"/>
                  </a:lnTo>
                  <a:lnTo>
                    <a:pt x="1416456" y="353869"/>
                  </a:lnTo>
                  <a:lnTo>
                    <a:pt x="1439032" y="392048"/>
                  </a:lnTo>
                  <a:lnTo>
                    <a:pt x="1459287" y="431607"/>
                  </a:lnTo>
                  <a:lnTo>
                    <a:pt x="1477132" y="472460"/>
                  </a:lnTo>
                  <a:lnTo>
                    <a:pt x="1492477" y="514521"/>
                  </a:lnTo>
                  <a:lnTo>
                    <a:pt x="1505232" y="557702"/>
                  </a:lnTo>
                  <a:lnTo>
                    <a:pt x="1515309" y="601917"/>
                  </a:lnTo>
                  <a:lnTo>
                    <a:pt x="1522617" y="647080"/>
                  </a:lnTo>
                  <a:lnTo>
                    <a:pt x="1527068" y="693104"/>
                  </a:lnTo>
                  <a:lnTo>
                    <a:pt x="1528571" y="739901"/>
                  </a:lnTo>
                  <a:lnTo>
                    <a:pt x="1527068" y="786699"/>
                  </a:lnTo>
                  <a:lnTo>
                    <a:pt x="1522617" y="832723"/>
                  </a:lnTo>
                  <a:lnTo>
                    <a:pt x="1515309" y="877886"/>
                  </a:lnTo>
                  <a:lnTo>
                    <a:pt x="1505232" y="922101"/>
                  </a:lnTo>
                  <a:lnTo>
                    <a:pt x="1492477" y="965282"/>
                  </a:lnTo>
                  <a:lnTo>
                    <a:pt x="1477132" y="1007343"/>
                  </a:lnTo>
                  <a:lnTo>
                    <a:pt x="1459287" y="1048196"/>
                  </a:lnTo>
                  <a:lnTo>
                    <a:pt x="1439032" y="1087755"/>
                  </a:lnTo>
                  <a:lnTo>
                    <a:pt x="1416456" y="1125934"/>
                  </a:lnTo>
                  <a:lnTo>
                    <a:pt x="1391649" y="1162645"/>
                  </a:lnTo>
                  <a:lnTo>
                    <a:pt x="1364700" y="1197803"/>
                  </a:lnTo>
                  <a:lnTo>
                    <a:pt x="1335698" y="1231320"/>
                  </a:lnTo>
                  <a:lnTo>
                    <a:pt x="1304734" y="1263110"/>
                  </a:lnTo>
                  <a:lnTo>
                    <a:pt x="1271896" y="1293086"/>
                  </a:lnTo>
                  <a:lnTo>
                    <a:pt x="1237274" y="1321162"/>
                  </a:lnTo>
                  <a:lnTo>
                    <a:pt x="1200958" y="1347251"/>
                  </a:lnTo>
                  <a:lnTo>
                    <a:pt x="1163037" y="1371267"/>
                  </a:lnTo>
                  <a:lnTo>
                    <a:pt x="1123600" y="1393122"/>
                  </a:lnTo>
                  <a:lnTo>
                    <a:pt x="1082737" y="1412731"/>
                  </a:lnTo>
                  <a:lnTo>
                    <a:pt x="1040538" y="1430006"/>
                  </a:lnTo>
                  <a:lnTo>
                    <a:pt x="997091" y="1444861"/>
                  </a:lnTo>
                  <a:lnTo>
                    <a:pt x="952487" y="1457209"/>
                  </a:lnTo>
                  <a:lnTo>
                    <a:pt x="906815" y="1466964"/>
                  </a:lnTo>
                  <a:lnTo>
                    <a:pt x="860165" y="1474039"/>
                  </a:lnTo>
                  <a:lnTo>
                    <a:pt x="812625" y="1478348"/>
                  </a:lnTo>
                  <a:lnTo>
                    <a:pt x="764286" y="1479804"/>
                  </a:lnTo>
                  <a:lnTo>
                    <a:pt x="715946" y="1478348"/>
                  </a:lnTo>
                  <a:lnTo>
                    <a:pt x="668406" y="1474039"/>
                  </a:lnTo>
                  <a:lnTo>
                    <a:pt x="621756" y="1466964"/>
                  </a:lnTo>
                  <a:lnTo>
                    <a:pt x="576084" y="1457209"/>
                  </a:lnTo>
                  <a:lnTo>
                    <a:pt x="531480" y="1444861"/>
                  </a:lnTo>
                  <a:lnTo>
                    <a:pt x="488033" y="1430006"/>
                  </a:lnTo>
                  <a:lnTo>
                    <a:pt x="445834" y="1412731"/>
                  </a:lnTo>
                  <a:lnTo>
                    <a:pt x="404971" y="1393122"/>
                  </a:lnTo>
                  <a:lnTo>
                    <a:pt x="365534" y="1371267"/>
                  </a:lnTo>
                  <a:lnTo>
                    <a:pt x="327613" y="1347251"/>
                  </a:lnTo>
                  <a:lnTo>
                    <a:pt x="291297" y="1321162"/>
                  </a:lnTo>
                  <a:lnTo>
                    <a:pt x="256675" y="1293086"/>
                  </a:lnTo>
                  <a:lnTo>
                    <a:pt x="223837" y="1263110"/>
                  </a:lnTo>
                  <a:lnTo>
                    <a:pt x="192873" y="1231320"/>
                  </a:lnTo>
                  <a:lnTo>
                    <a:pt x="163871" y="1197803"/>
                  </a:lnTo>
                  <a:lnTo>
                    <a:pt x="136922" y="1162645"/>
                  </a:lnTo>
                  <a:lnTo>
                    <a:pt x="112115" y="1125934"/>
                  </a:lnTo>
                  <a:lnTo>
                    <a:pt x="89539" y="1087755"/>
                  </a:lnTo>
                  <a:lnTo>
                    <a:pt x="69284" y="1048196"/>
                  </a:lnTo>
                  <a:lnTo>
                    <a:pt x="51439" y="1007343"/>
                  </a:lnTo>
                  <a:lnTo>
                    <a:pt x="36094" y="965282"/>
                  </a:lnTo>
                  <a:lnTo>
                    <a:pt x="23339" y="922101"/>
                  </a:lnTo>
                  <a:lnTo>
                    <a:pt x="13262" y="877886"/>
                  </a:lnTo>
                  <a:lnTo>
                    <a:pt x="5954" y="832723"/>
                  </a:lnTo>
                  <a:lnTo>
                    <a:pt x="1503" y="786699"/>
                  </a:lnTo>
                  <a:lnTo>
                    <a:pt x="0" y="7399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7569" y="4693158"/>
              <a:ext cx="1482852" cy="13502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7569" y="4693158"/>
              <a:ext cx="1483360" cy="1350645"/>
            </a:xfrm>
            <a:custGeom>
              <a:avLst/>
              <a:gdLst/>
              <a:ahLst/>
              <a:cxnLst/>
              <a:rect l="l" t="t" r="r" b="b"/>
              <a:pathLst>
                <a:path w="1483360" h="1350645">
                  <a:moveTo>
                    <a:pt x="0" y="675132"/>
                  </a:moveTo>
                  <a:lnTo>
                    <a:pt x="1710" y="628907"/>
                  </a:lnTo>
                  <a:lnTo>
                    <a:pt x="6768" y="583519"/>
                  </a:lnTo>
                  <a:lnTo>
                    <a:pt x="15064" y="539067"/>
                  </a:lnTo>
                  <a:lnTo>
                    <a:pt x="26486" y="495652"/>
                  </a:lnTo>
                  <a:lnTo>
                    <a:pt x="40924" y="453375"/>
                  </a:lnTo>
                  <a:lnTo>
                    <a:pt x="58269" y="412337"/>
                  </a:lnTo>
                  <a:lnTo>
                    <a:pt x="78408" y="372637"/>
                  </a:lnTo>
                  <a:lnTo>
                    <a:pt x="101233" y="334376"/>
                  </a:lnTo>
                  <a:lnTo>
                    <a:pt x="126631" y="297656"/>
                  </a:lnTo>
                  <a:lnTo>
                    <a:pt x="154494" y="262576"/>
                  </a:lnTo>
                  <a:lnTo>
                    <a:pt x="184710" y="229236"/>
                  </a:lnTo>
                  <a:lnTo>
                    <a:pt x="217170" y="197739"/>
                  </a:lnTo>
                  <a:lnTo>
                    <a:pt x="251761" y="168183"/>
                  </a:lnTo>
                  <a:lnTo>
                    <a:pt x="288375" y="140670"/>
                  </a:lnTo>
                  <a:lnTo>
                    <a:pt x="326900" y="115300"/>
                  </a:lnTo>
                  <a:lnTo>
                    <a:pt x="367227" y="92173"/>
                  </a:lnTo>
                  <a:lnTo>
                    <a:pt x="409244" y="71391"/>
                  </a:lnTo>
                  <a:lnTo>
                    <a:pt x="452842" y="53054"/>
                  </a:lnTo>
                  <a:lnTo>
                    <a:pt x="497909" y="37262"/>
                  </a:lnTo>
                  <a:lnTo>
                    <a:pt x="544336" y="24115"/>
                  </a:lnTo>
                  <a:lnTo>
                    <a:pt x="592011" y="13716"/>
                  </a:lnTo>
                  <a:lnTo>
                    <a:pt x="640825" y="6163"/>
                  </a:lnTo>
                  <a:lnTo>
                    <a:pt x="690666" y="1557"/>
                  </a:lnTo>
                  <a:lnTo>
                    <a:pt x="741426" y="0"/>
                  </a:lnTo>
                  <a:lnTo>
                    <a:pt x="792185" y="1557"/>
                  </a:lnTo>
                  <a:lnTo>
                    <a:pt x="842026" y="6163"/>
                  </a:lnTo>
                  <a:lnTo>
                    <a:pt x="890840" y="13716"/>
                  </a:lnTo>
                  <a:lnTo>
                    <a:pt x="938515" y="24115"/>
                  </a:lnTo>
                  <a:lnTo>
                    <a:pt x="984942" y="37262"/>
                  </a:lnTo>
                  <a:lnTo>
                    <a:pt x="1030009" y="53054"/>
                  </a:lnTo>
                  <a:lnTo>
                    <a:pt x="1073607" y="71391"/>
                  </a:lnTo>
                  <a:lnTo>
                    <a:pt x="1115624" y="92173"/>
                  </a:lnTo>
                  <a:lnTo>
                    <a:pt x="1155951" y="115300"/>
                  </a:lnTo>
                  <a:lnTo>
                    <a:pt x="1194476" y="140670"/>
                  </a:lnTo>
                  <a:lnTo>
                    <a:pt x="1231090" y="168183"/>
                  </a:lnTo>
                  <a:lnTo>
                    <a:pt x="1265682" y="197739"/>
                  </a:lnTo>
                  <a:lnTo>
                    <a:pt x="1298141" y="229236"/>
                  </a:lnTo>
                  <a:lnTo>
                    <a:pt x="1328357" y="262576"/>
                  </a:lnTo>
                  <a:lnTo>
                    <a:pt x="1356220" y="297656"/>
                  </a:lnTo>
                  <a:lnTo>
                    <a:pt x="1381618" y="334376"/>
                  </a:lnTo>
                  <a:lnTo>
                    <a:pt x="1404443" y="372637"/>
                  </a:lnTo>
                  <a:lnTo>
                    <a:pt x="1424582" y="412337"/>
                  </a:lnTo>
                  <a:lnTo>
                    <a:pt x="1441927" y="453375"/>
                  </a:lnTo>
                  <a:lnTo>
                    <a:pt x="1456365" y="495652"/>
                  </a:lnTo>
                  <a:lnTo>
                    <a:pt x="1467787" y="539067"/>
                  </a:lnTo>
                  <a:lnTo>
                    <a:pt x="1476083" y="583519"/>
                  </a:lnTo>
                  <a:lnTo>
                    <a:pt x="1481141" y="628907"/>
                  </a:lnTo>
                  <a:lnTo>
                    <a:pt x="1482852" y="675132"/>
                  </a:lnTo>
                  <a:lnTo>
                    <a:pt x="1481141" y="721356"/>
                  </a:lnTo>
                  <a:lnTo>
                    <a:pt x="1476083" y="766744"/>
                  </a:lnTo>
                  <a:lnTo>
                    <a:pt x="1467787" y="811196"/>
                  </a:lnTo>
                  <a:lnTo>
                    <a:pt x="1456365" y="854611"/>
                  </a:lnTo>
                  <a:lnTo>
                    <a:pt x="1441927" y="896888"/>
                  </a:lnTo>
                  <a:lnTo>
                    <a:pt x="1424582" y="937926"/>
                  </a:lnTo>
                  <a:lnTo>
                    <a:pt x="1404443" y="977626"/>
                  </a:lnTo>
                  <a:lnTo>
                    <a:pt x="1381618" y="1015887"/>
                  </a:lnTo>
                  <a:lnTo>
                    <a:pt x="1356220" y="1052607"/>
                  </a:lnTo>
                  <a:lnTo>
                    <a:pt x="1328357" y="1087687"/>
                  </a:lnTo>
                  <a:lnTo>
                    <a:pt x="1298141" y="1121027"/>
                  </a:lnTo>
                  <a:lnTo>
                    <a:pt x="1265681" y="1152525"/>
                  </a:lnTo>
                  <a:lnTo>
                    <a:pt x="1231090" y="1182080"/>
                  </a:lnTo>
                  <a:lnTo>
                    <a:pt x="1194476" y="1209593"/>
                  </a:lnTo>
                  <a:lnTo>
                    <a:pt x="1155951" y="1234963"/>
                  </a:lnTo>
                  <a:lnTo>
                    <a:pt x="1115624" y="1258090"/>
                  </a:lnTo>
                  <a:lnTo>
                    <a:pt x="1073607" y="1278872"/>
                  </a:lnTo>
                  <a:lnTo>
                    <a:pt x="1030009" y="1297209"/>
                  </a:lnTo>
                  <a:lnTo>
                    <a:pt x="984942" y="1313001"/>
                  </a:lnTo>
                  <a:lnTo>
                    <a:pt x="938515" y="1326148"/>
                  </a:lnTo>
                  <a:lnTo>
                    <a:pt x="890840" y="1336548"/>
                  </a:lnTo>
                  <a:lnTo>
                    <a:pt x="842026" y="1344100"/>
                  </a:lnTo>
                  <a:lnTo>
                    <a:pt x="792185" y="1348706"/>
                  </a:lnTo>
                  <a:lnTo>
                    <a:pt x="741426" y="1350264"/>
                  </a:lnTo>
                  <a:lnTo>
                    <a:pt x="690666" y="1348706"/>
                  </a:lnTo>
                  <a:lnTo>
                    <a:pt x="640825" y="1344100"/>
                  </a:lnTo>
                  <a:lnTo>
                    <a:pt x="592011" y="1336548"/>
                  </a:lnTo>
                  <a:lnTo>
                    <a:pt x="544336" y="1326148"/>
                  </a:lnTo>
                  <a:lnTo>
                    <a:pt x="497909" y="1313001"/>
                  </a:lnTo>
                  <a:lnTo>
                    <a:pt x="452842" y="1297209"/>
                  </a:lnTo>
                  <a:lnTo>
                    <a:pt x="409244" y="1278872"/>
                  </a:lnTo>
                  <a:lnTo>
                    <a:pt x="367227" y="1258090"/>
                  </a:lnTo>
                  <a:lnTo>
                    <a:pt x="326900" y="1234963"/>
                  </a:lnTo>
                  <a:lnTo>
                    <a:pt x="288375" y="1209593"/>
                  </a:lnTo>
                  <a:lnTo>
                    <a:pt x="251761" y="1182080"/>
                  </a:lnTo>
                  <a:lnTo>
                    <a:pt x="217169" y="1152525"/>
                  </a:lnTo>
                  <a:lnTo>
                    <a:pt x="184710" y="1121027"/>
                  </a:lnTo>
                  <a:lnTo>
                    <a:pt x="154494" y="1087687"/>
                  </a:lnTo>
                  <a:lnTo>
                    <a:pt x="126631" y="1052607"/>
                  </a:lnTo>
                  <a:lnTo>
                    <a:pt x="101233" y="1015887"/>
                  </a:lnTo>
                  <a:lnTo>
                    <a:pt x="78408" y="977626"/>
                  </a:lnTo>
                  <a:lnTo>
                    <a:pt x="58269" y="937926"/>
                  </a:lnTo>
                  <a:lnTo>
                    <a:pt x="40924" y="896888"/>
                  </a:lnTo>
                  <a:lnTo>
                    <a:pt x="26486" y="854611"/>
                  </a:lnTo>
                  <a:lnTo>
                    <a:pt x="15064" y="811196"/>
                  </a:lnTo>
                  <a:lnTo>
                    <a:pt x="6768" y="766744"/>
                  </a:lnTo>
                  <a:lnTo>
                    <a:pt x="1710" y="721356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441" y="4693158"/>
              <a:ext cx="1658111" cy="1350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74441" y="4693158"/>
              <a:ext cx="1658620" cy="1350645"/>
            </a:xfrm>
            <a:custGeom>
              <a:avLst/>
              <a:gdLst/>
              <a:ahLst/>
              <a:cxnLst/>
              <a:rect l="l" t="t" r="r" b="b"/>
              <a:pathLst>
                <a:path w="1658620" h="1350645">
                  <a:moveTo>
                    <a:pt x="0" y="675132"/>
                  </a:moveTo>
                  <a:lnTo>
                    <a:pt x="1631" y="632434"/>
                  </a:lnTo>
                  <a:lnTo>
                    <a:pt x="6460" y="590443"/>
                  </a:lnTo>
                  <a:lnTo>
                    <a:pt x="14389" y="549237"/>
                  </a:lnTo>
                  <a:lnTo>
                    <a:pt x="25322" y="508894"/>
                  </a:lnTo>
                  <a:lnTo>
                    <a:pt x="39161" y="469495"/>
                  </a:lnTo>
                  <a:lnTo>
                    <a:pt x="55809" y="431117"/>
                  </a:lnTo>
                  <a:lnTo>
                    <a:pt x="75169" y="393841"/>
                  </a:lnTo>
                  <a:lnTo>
                    <a:pt x="97144" y="357745"/>
                  </a:lnTo>
                  <a:lnTo>
                    <a:pt x="121637" y="322909"/>
                  </a:lnTo>
                  <a:lnTo>
                    <a:pt x="148550" y="289411"/>
                  </a:lnTo>
                  <a:lnTo>
                    <a:pt x="177786" y="257331"/>
                  </a:lnTo>
                  <a:lnTo>
                    <a:pt x="209248" y="226747"/>
                  </a:lnTo>
                  <a:lnTo>
                    <a:pt x="242839" y="197739"/>
                  </a:lnTo>
                  <a:lnTo>
                    <a:pt x="278462" y="170385"/>
                  </a:lnTo>
                  <a:lnTo>
                    <a:pt x="316020" y="144765"/>
                  </a:lnTo>
                  <a:lnTo>
                    <a:pt x="355415" y="120959"/>
                  </a:lnTo>
                  <a:lnTo>
                    <a:pt x="396551" y="99044"/>
                  </a:lnTo>
                  <a:lnTo>
                    <a:pt x="439330" y="79100"/>
                  </a:lnTo>
                  <a:lnTo>
                    <a:pt x="483655" y="61207"/>
                  </a:lnTo>
                  <a:lnTo>
                    <a:pt x="529428" y="45443"/>
                  </a:lnTo>
                  <a:lnTo>
                    <a:pt x="576554" y="31887"/>
                  </a:lnTo>
                  <a:lnTo>
                    <a:pt x="624933" y="20618"/>
                  </a:lnTo>
                  <a:lnTo>
                    <a:pt x="674471" y="11716"/>
                  </a:lnTo>
                  <a:lnTo>
                    <a:pt x="725068" y="5260"/>
                  </a:lnTo>
                  <a:lnTo>
                    <a:pt x="776629" y="1328"/>
                  </a:lnTo>
                  <a:lnTo>
                    <a:pt x="829056" y="0"/>
                  </a:lnTo>
                  <a:lnTo>
                    <a:pt x="881482" y="1328"/>
                  </a:lnTo>
                  <a:lnTo>
                    <a:pt x="933043" y="5260"/>
                  </a:lnTo>
                  <a:lnTo>
                    <a:pt x="983640" y="11716"/>
                  </a:lnTo>
                  <a:lnTo>
                    <a:pt x="1033178" y="20618"/>
                  </a:lnTo>
                  <a:lnTo>
                    <a:pt x="1081557" y="31887"/>
                  </a:lnTo>
                  <a:lnTo>
                    <a:pt x="1128683" y="45443"/>
                  </a:lnTo>
                  <a:lnTo>
                    <a:pt x="1174456" y="61207"/>
                  </a:lnTo>
                  <a:lnTo>
                    <a:pt x="1218781" y="79100"/>
                  </a:lnTo>
                  <a:lnTo>
                    <a:pt x="1261560" y="99044"/>
                  </a:lnTo>
                  <a:lnTo>
                    <a:pt x="1302696" y="120959"/>
                  </a:lnTo>
                  <a:lnTo>
                    <a:pt x="1342091" y="144765"/>
                  </a:lnTo>
                  <a:lnTo>
                    <a:pt x="1379649" y="170385"/>
                  </a:lnTo>
                  <a:lnTo>
                    <a:pt x="1415272" y="197739"/>
                  </a:lnTo>
                  <a:lnTo>
                    <a:pt x="1448863" y="226747"/>
                  </a:lnTo>
                  <a:lnTo>
                    <a:pt x="1480325" y="257331"/>
                  </a:lnTo>
                  <a:lnTo>
                    <a:pt x="1509561" y="289411"/>
                  </a:lnTo>
                  <a:lnTo>
                    <a:pt x="1536474" y="322909"/>
                  </a:lnTo>
                  <a:lnTo>
                    <a:pt x="1560967" y="357745"/>
                  </a:lnTo>
                  <a:lnTo>
                    <a:pt x="1582942" y="393841"/>
                  </a:lnTo>
                  <a:lnTo>
                    <a:pt x="1602302" y="431117"/>
                  </a:lnTo>
                  <a:lnTo>
                    <a:pt x="1618950" y="469495"/>
                  </a:lnTo>
                  <a:lnTo>
                    <a:pt x="1632789" y="508894"/>
                  </a:lnTo>
                  <a:lnTo>
                    <a:pt x="1643722" y="549237"/>
                  </a:lnTo>
                  <a:lnTo>
                    <a:pt x="1651651" y="590443"/>
                  </a:lnTo>
                  <a:lnTo>
                    <a:pt x="1656480" y="632434"/>
                  </a:lnTo>
                  <a:lnTo>
                    <a:pt x="1658111" y="675132"/>
                  </a:lnTo>
                  <a:lnTo>
                    <a:pt x="1656480" y="717829"/>
                  </a:lnTo>
                  <a:lnTo>
                    <a:pt x="1651651" y="759820"/>
                  </a:lnTo>
                  <a:lnTo>
                    <a:pt x="1643722" y="801026"/>
                  </a:lnTo>
                  <a:lnTo>
                    <a:pt x="1632789" y="841369"/>
                  </a:lnTo>
                  <a:lnTo>
                    <a:pt x="1618950" y="880768"/>
                  </a:lnTo>
                  <a:lnTo>
                    <a:pt x="1602302" y="919146"/>
                  </a:lnTo>
                  <a:lnTo>
                    <a:pt x="1582942" y="956422"/>
                  </a:lnTo>
                  <a:lnTo>
                    <a:pt x="1560967" y="992518"/>
                  </a:lnTo>
                  <a:lnTo>
                    <a:pt x="1536474" y="1027354"/>
                  </a:lnTo>
                  <a:lnTo>
                    <a:pt x="1509561" y="1060852"/>
                  </a:lnTo>
                  <a:lnTo>
                    <a:pt x="1480325" y="1092932"/>
                  </a:lnTo>
                  <a:lnTo>
                    <a:pt x="1448863" y="1123516"/>
                  </a:lnTo>
                  <a:lnTo>
                    <a:pt x="1415272" y="1152525"/>
                  </a:lnTo>
                  <a:lnTo>
                    <a:pt x="1379649" y="1179878"/>
                  </a:lnTo>
                  <a:lnTo>
                    <a:pt x="1342091" y="1205498"/>
                  </a:lnTo>
                  <a:lnTo>
                    <a:pt x="1302696" y="1229304"/>
                  </a:lnTo>
                  <a:lnTo>
                    <a:pt x="1261560" y="1251219"/>
                  </a:lnTo>
                  <a:lnTo>
                    <a:pt x="1218781" y="1271163"/>
                  </a:lnTo>
                  <a:lnTo>
                    <a:pt x="1174456" y="1289056"/>
                  </a:lnTo>
                  <a:lnTo>
                    <a:pt x="1128683" y="1304820"/>
                  </a:lnTo>
                  <a:lnTo>
                    <a:pt x="1081557" y="1318376"/>
                  </a:lnTo>
                  <a:lnTo>
                    <a:pt x="1033178" y="1329645"/>
                  </a:lnTo>
                  <a:lnTo>
                    <a:pt x="983640" y="1338547"/>
                  </a:lnTo>
                  <a:lnTo>
                    <a:pt x="933043" y="1345003"/>
                  </a:lnTo>
                  <a:lnTo>
                    <a:pt x="881482" y="1348935"/>
                  </a:lnTo>
                  <a:lnTo>
                    <a:pt x="829056" y="1350264"/>
                  </a:lnTo>
                  <a:lnTo>
                    <a:pt x="776629" y="1348935"/>
                  </a:lnTo>
                  <a:lnTo>
                    <a:pt x="725068" y="1345003"/>
                  </a:lnTo>
                  <a:lnTo>
                    <a:pt x="674471" y="1338547"/>
                  </a:lnTo>
                  <a:lnTo>
                    <a:pt x="624933" y="1329645"/>
                  </a:lnTo>
                  <a:lnTo>
                    <a:pt x="576554" y="1318376"/>
                  </a:lnTo>
                  <a:lnTo>
                    <a:pt x="529428" y="1304820"/>
                  </a:lnTo>
                  <a:lnTo>
                    <a:pt x="483655" y="1289056"/>
                  </a:lnTo>
                  <a:lnTo>
                    <a:pt x="439330" y="1271163"/>
                  </a:lnTo>
                  <a:lnTo>
                    <a:pt x="396551" y="1251219"/>
                  </a:lnTo>
                  <a:lnTo>
                    <a:pt x="355415" y="1229304"/>
                  </a:lnTo>
                  <a:lnTo>
                    <a:pt x="316020" y="1205498"/>
                  </a:lnTo>
                  <a:lnTo>
                    <a:pt x="278462" y="1179878"/>
                  </a:lnTo>
                  <a:lnTo>
                    <a:pt x="242839" y="1152525"/>
                  </a:lnTo>
                  <a:lnTo>
                    <a:pt x="209248" y="1123516"/>
                  </a:lnTo>
                  <a:lnTo>
                    <a:pt x="177786" y="1092932"/>
                  </a:lnTo>
                  <a:lnTo>
                    <a:pt x="148550" y="1060852"/>
                  </a:lnTo>
                  <a:lnTo>
                    <a:pt x="121637" y="1027354"/>
                  </a:lnTo>
                  <a:lnTo>
                    <a:pt x="97144" y="992518"/>
                  </a:lnTo>
                  <a:lnTo>
                    <a:pt x="75169" y="956422"/>
                  </a:lnTo>
                  <a:lnTo>
                    <a:pt x="55809" y="919146"/>
                  </a:lnTo>
                  <a:lnTo>
                    <a:pt x="39161" y="880768"/>
                  </a:lnTo>
                  <a:lnTo>
                    <a:pt x="25322" y="841369"/>
                  </a:lnTo>
                  <a:lnTo>
                    <a:pt x="14389" y="801026"/>
                  </a:lnTo>
                  <a:lnTo>
                    <a:pt x="6460" y="759820"/>
                  </a:lnTo>
                  <a:lnTo>
                    <a:pt x="1631" y="717829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854201" y="0"/>
                  </a:moveTo>
                  <a:lnTo>
                    <a:pt x="805725" y="1352"/>
                  </a:lnTo>
                  <a:lnTo>
                    <a:pt x="757959" y="5360"/>
                  </a:lnTo>
                  <a:lnTo>
                    <a:pt x="710974" y="11952"/>
                  </a:lnTo>
                  <a:lnTo>
                    <a:pt x="664844" y="21056"/>
                  </a:lnTo>
                  <a:lnTo>
                    <a:pt x="619639" y="32600"/>
                  </a:lnTo>
                  <a:lnTo>
                    <a:pt x="575434" y="46512"/>
                  </a:lnTo>
                  <a:lnTo>
                    <a:pt x="532298" y="62719"/>
                  </a:lnTo>
                  <a:lnTo>
                    <a:pt x="490305" y="81150"/>
                  </a:lnTo>
                  <a:lnTo>
                    <a:pt x="449526" y="101732"/>
                  </a:lnTo>
                  <a:lnTo>
                    <a:pt x="410034" y="124394"/>
                  </a:lnTo>
                  <a:lnTo>
                    <a:pt x="371901" y="149064"/>
                  </a:lnTo>
                  <a:lnTo>
                    <a:pt x="335198" y="175668"/>
                  </a:lnTo>
                  <a:lnTo>
                    <a:pt x="299998" y="204136"/>
                  </a:lnTo>
                  <a:lnTo>
                    <a:pt x="266373" y="234395"/>
                  </a:lnTo>
                  <a:lnTo>
                    <a:pt x="234395" y="266373"/>
                  </a:lnTo>
                  <a:lnTo>
                    <a:pt x="204136" y="299998"/>
                  </a:lnTo>
                  <a:lnTo>
                    <a:pt x="175668" y="335198"/>
                  </a:lnTo>
                  <a:lnTo>
                    <a:pt x="149064" y="371901"/>
                  </a:lnTo>
                  <a:lnTo>
                    <a:pt x="124394" y="410034"/>
                  </a:lnTo>
                  <a:lnTo>
                    <a:pt x="101732" y="449526"/>
                  </a:lnTo>
                  <a:lnTo>
                    <a:pt x="81150" y="490305"/>
                  </a:lnTo>
                  <a:lnTo>
                    <a:pt x="62719" y="532298"/>
                  </a:lnTo>
                  <a:lnTo>
                    <a:pt x="46512" y="575434"/>
                  </a:lnTo>
                  <a:lnTo>
                    <a:pt x="32600" y="619639"/>
                  </a:lnTo>
                  <a:lnTo>
                    <a:pt x="21056" y="664844"/>
                  </a:lnTo>
                  <a:lnTo>
                    <a:pt x="11952" y="710974"/>
                  </a:lnTo>
                  <a:lnTo>
                    <a:pt x="5360" y="757959"/>
                  </a:lnTo>
                  <a:lnTo>
                    <a:pt x="1352" y="805725"/>
                  </a:lnTo>
                  <a:lnTo>
                    <a:pt x="0" y="854201"/>
                  </a:lnTo>
                  <a:lnTo>
                    <a:pt x="1352" y="902678"/>
                  </a:lnTo>
                  <a:lnTo>
                    <a:pt x="5360" y="950444"/>
                  </a:lnTo>
                  <a:lnTo>
                    <a:pt x="11952" y="997429"/>
                  </a:lnTo>
                  <a:lnTo>
                    <a:pt x="21056" y="1043559"/>
                  </a:lnTo>
                  <a:lnTo>
                    <a:pt x="32600" y="1088764"/>
                  </a:lnTo>
                  <a:lnTo>
                    <a:pt x="46512" y="1132969"/>
                  </a:lnTo>
                  <a:lnTo>
                    <a:pt x="62719" y="1176105"/>
                  </a:lnTo>
                  <a:lnTo>
                    <a:pt x="81150" y="1218098"/>
                  </a:lnTo>
                  <a:lnTo>
                    <a:pt x="101732" y="1258877"/>
                  </a:lnTo>
                  <a:lnTo>
                    <a:pt x="124394" y="1298369"/>
                  </a:lnTo>
                  <a:lnTo>
                    <a:pt x="149064" y="1336502"/>
                  </a:lnTo>
                  <a:lnTo>
                    <a:pt x="175668" y="1373205"/>
                  </a:lnTo>
                  <a:lnTo>
                    <a:pt x="204136" y="1408405"/>
                  </a:lnTo>
                  <a:lnTo>
                    <a:pt x="234395" y="1442030"/>
                  </a:lnTo>
                  <a:lnTo>
                    <a:pt x="266373" y="1474008"/>
                  </a:lnTo>
                  <a:lnTo>
                    <a:pt x="299998" y="1504267"/>
                  </a:lnTo>
                  <a:lnTo>
                    <a:pt x="335198" y="1532735"/>
                  </a:lnTo>
                  <a:lnTo>
                    <a:pt x="371901" y="1559339"/>
                  </a:lnTo>
                  <a:lnTo>
                    <a:pt x="410034" y="1584009"/>
                  </a:lnTo>
                  <a:lnTo>
                    <a:pt x="449526" y="1606671"/>
                  </a:lnTo>
                  <a:lnTo>
                    <a:pt x="490305" y="1627253"/>
                  </a:lnTo>
                  <a:lnTo>
                    <a:pt x="532298" y="1645684"/>
                  </a:lnTo>
                  <a:lnTo>
                    <a:pt x="575434" y="1661891"/>
                  </a:lnTo>
                  <a:lnTo>
                    <a:pt x="619639" y="1675803"/>
                  </a:lnTo>
                  <a:lnTo>
                    <a:pt x="664844" y="1687347"/>
                  </a:lnTo>
                  <a:lnTo>
                    <a:pt x="710974" y="1696451"/>
                  </a:lnTo>
                  <a:lnTo>
                    <a:pt x="757959" y="1703043"/>
                  </a:lnTo>
                  <a:lnTo>
                    <a:pt x="805725" y="1707051"/>
                  </a:lnTo>
                  <a:lnTo>
                    <a:pt x="854201" y="1708403"/>
                  </a:lnTo>
                  <a:lnTo>
                    <a:pt x="902678" y="1707051"/>
                  </a:lnTo>
                  <a:lnTo>
                    <a:pt x="950444" y="1703043"/>
                  </a:lnTo>
                  <a:lnTo>
                    <a:pt x="997429" y="1696451"/>
                  </a:lnTo>
                  <a:lnTo>
                    <a:pt x="1043559" y="1687347"/>
                  </a:lnTo>
                  <a:lnTo>
                    <a:pt x="1088764" y="1675803"/>
                  </a:lnTo>
                  <a:lnTo>
                    <a:pt x="1132969" y="1661891"/>
                  </a:lnTo>
                  <a:lnTo>
                    <a:pt x="1176105" y="1645684"/>
                  </a:lnTo>
                  <a:lnTo>
                    <a:pt x="1218098" y="1627253"/>
                  </a:lnTo>
                  <a:lnTo>
                    <a:pt x="1258877" y="1606671"/>
                  </a:lnTo>
                  <a:lnTo>
                    <a:pt x="1298369" y="1584009"/>
                  </a:lnTo>
                  <a:lnTo>
                    <a:pt x="1336502" y="1559339"/>
                  </a:lnTo>
                  <a:lnTo>
                    <a:pt x="1373205" y="1532735"/>
                  </a:lnTo>
                  <a:lnTo>
                    <a:pt x="1408405" y="1504267"/>
                  </a:lnTo>
                  <a:lnTo>
                    <a:pt x="1442030" y="1474008"/>
                  </a:lnTo>
                  <a:lnTo>
                    <a:pt x="1474008" y="1442030"/>
                  </a:lnTo>
                  <a:lnTo>
                    <a:pt x="1504267" y="1408405"/>
                  </a:lnTo>
                  <a:lnTo>
                    <a:pt x="1532735" y="1373205"/>
                  </a:lnTo>
                  <a:lnTo>
                    <a:pt x="1559339" y="1336502"/>
                  </a:lnTo>
                  <a:lnTo>
                    <a:pt x="1584009" y="1298369"/>
                  </a:lnTo>
                  <a:lnTo>
                    <a:pt x="1606671" y="1258877"/>
                  </a:lnTo>
                  <a:lnTo>
                    <a:pt x="1627253" y="1218098"/>
                  </a:lnTo>
                  <a:lnTo>
                    <a:pt x="1645684" y="1176105"/>
                  </a:lnTo>
                  <a:lnTo>
                    <a:pt x="1661891" y="1132969"/>
                  </a:lnTo>
                  <a:lnTo>
                    <a:pt x="1675803" y="1088764"/>
                  </a:lnTo>
                  <a:lnTo>
                    <a:pt x="1687347" y="1043559"/>
                  </a:lnTo>
                  <a:lnTo>
                    <a:pt x="1696451" y="997429"/>
                  </a:lnTo>
                  <a:lnTo>
                    <a:pt x="1703043" y="950444"/>
                  </a:lnTo>
                  <a:lnTo>
                    <a:pt x="1707051" y="902678"/>
                  </a:lnTo>
                  <a:lnTo>
                    <a:pt x="1708403" y="854201"/>
                  </a:lnTo>
                  <a:lnTo>
                    <a:pt x="1707051" y="805725"/>
                  </a:lnTo>
                  <a:lnTo>
                    <a:pt x="1703043" y="757959"/>
                  </a:lnTo>
                  <a:lnTo>
                    <a:pt x="1696451" y="710974"/>
                  </a:lnTo>
                  <a:lnTo>
                    <a:pt x="1687347" y="664844"/>
                  </a:lnTo>
                  <a:lnTo>
                    <a:pt x="1675803" y="619639"/>
                  </a:lnTo>
                  <a:lnTo>
                    <a:pt x="1661891" y="575434"/>
                  </a:lnTo>
                  <a:lnTo>
                    <a:pt x="1645684" y="532298"/>
                  </a:lnTo>
                  <a:lnTo>
                    <a:pt x="1627253" y="490305"/>
                  </a:lnTo>
                  <a:lnTo>
                    <a:pt x="1606671" y="449526"/>
                  </a:lnTo>
                  <a:lnTo>
                    <a:pt x="1584009" y="410034"/>
                  </a:lnTo>
                  <a:lnTo>
                    <a:pt x="1559339" y="371901"/>
                  </a:lnTo>
                  <a:lnTo>
                    <a:pt x="1532735" y="335198"/>
                  </a:lnTo>
                  <a:lnTo>
                    <a:pt x="1504267" y="299998"/>
                  </a:lnTo>
                  <a:lnTo>
                    <a:pt x="1474008" y="266373"/>
                  </a:lnTo>
                  <a:lnTo>
                    <a:pt x="1442030" y="234395"/>
                  </a:lnTo>
                  <a:lnTo>
                    <a:pt x="1408405" y="204136"/>
                  </a:lnTo>
                  <a:lnTo>
                    <a:pt x="1373205" y="175668"/>
                  </a:lnTo>
                  <a:lnTo>
                    <a:pt x="1336502" y="149064"/>
                  </a:lnTo>
                  <a:lnTo>
                    <a:pt x="1298369" y="124394"/>
                  </a:lnTo>
                  <a:lnTo>
                    <a:pt x="1258877" y="101732"/>
                  </a:lnTo>
                  <a:lnTo>
                    <a:pt x="1218098" y="81150"/>
                  </a:lnTo>
                  <a:lnTo>
                    <a:pt x="1176105" y="62719"/>
                  </a:lnTo>
                  <a:lnTo>
                    <a:pt x="1132969" y="46512"/>
                  </a:lnTo>
                  <a:lnTo>
                    <a:pt x="1088764" y="32600"/>
                  </a:lnTo>
                  <a:lnTo>
                    <a:pt x="1043559" y="21056"/>
                  </a:lnTo>
                  <a:lnTo>
                    <a:pt x="997429" y="11952"/>
                  </a:lnTo>
                  <a:lnTo>
                    <a:pt x="950444" y="5360"/>
                  </a:lnTo>
                  <a:lnTo>
                    <a:pt x="902678" y="1352"/>
                  </a:lnTo>
                  <a:lnTo>
                    <a:pt x="854201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0" y="854201"/>
                  </a:moveTo>
                  <a:lnTo>
                    <a:pt x="1352" y="805725"/>
                  </a:lnTo>
                  <a:lnTo>
                    <a:pt x="5360" y="757959"/>
                  </a:lnTo>
                  <a:lnTo>
                    <a:pt x="11952" y="710974"/>
                  </a:lnTo>
                  <a:lnTo>
                    <a:pt x="21056" y="664844"/>
                  </a:lnTo>
                  <a:lnTo>
                    <a:pt x="32600" y="619639"/>
                  </a:lnTo>
                  <a:lnTo>
                    <a:pt x="46512" y="575434"/>
                  </a:lnTo>
                  <a:lnTo>
                    <a:pt x="62719" y="532298"/>
                  </a:lnTo>
                  <a:lnTo>
                    <a:pt x="81150" y="490305"/>
                  </a:lnTo>
                  <a:lnTo>
                    <a:pt x="101732" y="449526"/>
                  </a:lnTo>
                  <a:lnTo>
                    <a:pt x="124394" y="410034"/>
                  </a:lnTo>
                  <a:lnTo>
                    <a:pt x="149064" y="371901"/>
                  </a:lnTo>
                  <a:lnTo>
                    <a:pt x="175668" y="335198"/>
                  </a:lnTo>
                  <a:lnTo>
                    <a:pt x="204136" y="299998"/>
                  </a:lnTo>
                  <a:lnTo>
                    <a:pt x="234395" y="266373"/>
                  </a:lnTo>
                  <a:lnTo>
                    <a:pt x="266373" y="234395"/>
                  </a:lnTo>
                  <a:lnTo>
                    <a:pt x="299998" y="204136"/>
                  </a:lnTo>
                  <a:lnTo>
                    <a:pt x="335198" y="175668"/>
                  </a:lnTo>
                  <a:lnTo>
                    <a:pt x="371901" y="149064"/>
                  </a:lnTo>
                  <a:lnTo>
                    <a:pt x="410034" y="124394"/>
                  </a:lnTo>
                  <a:lnTo>
                    <a:pt x="449526" y="101732"/>
                  </a:lnTo>
                  <a:lnTo>
                    <a:pt x="490305" y="81150"/>
                  </a:lnTo>
                  <a:lnTo>
                    <a:pt x="532298" y="62719"/>
                  </a:lnTo>
                  <a:lnTo>
                    <a:pt x="575434" y="46512"/>
                  </a:lnTo>
                  <a:lnTo>
                    <a:pt x="619639" y="32600"/>
                  </a:lnTo>
                  <a:lnTo>
                    <a:pt x="664844" y="21056"/>
                  </a:lnTo>
                  <a:lnTo>
                    <a:pt x="710974" y="11952"/>
                  </a:lnTo>
                  <a:lnTo>
                    <a:pt x="757959" y="5360"/>
                  </a:lnTo>
                  <a:lnTo>
                    <a:pt x="805725" y="1352"/>
                  </a:lnTo>
                  <a:lnTo>
                    <a:pt x="854201" y="0"/>
                  </a:lnTo>
                  <a:lnTo>
                    <a:pt x="902678" y="1352"/>
                  </a:lnTo>
                  <a:lnTo>
                    <a:pt x="950444" y="5360"/>
                  </a:lnTo>
                  <a:lnTo>
                    <a:pt x="997429" y="11952"/>
                  </a:lnTo>
                  <a:lnTo>
                    <a:pt x="1043559" y="21056"/>
                  </a:lnTo>
                  <a:lnTo>
                    <a:pt x="1088764" y="32600"/>
                  </a:lnTo>
                  <a:lnTo>
                    <a:pt x="1132969" y="46512"/>
                  </a:lnTo>
                  <a:lnTo>
                    <a:pt x="1176105" y="62719"/>
                  </a:lnTo>
                  <a:lnTo>
                    <a:pt x="1218098" y="81150"/>
                  </a:lnTo>
                  <a:lnTo>
                    <a:pt x="1258877" y="101732"/>
                  </a:lnTo>
                  <a:lnTo>
                    <a:pt x="1298369" y="124394"/>
                  </a:lnTo>
                  <a:lnTo>
                    <a:pt x="1336502" y="149064"/>
                  </a:lnTo>
                  <a:lnTo>
                    <a:pt x="1373205" y="175668"/>
                  </a:lnTo>
                  <a:lnTo>
                    <a:pt x="1408405" y="204136"/>
                  </a:lnTo>
                  <a:lnTo>
                    <a:pt x="1442030" y="234395"/>
                  </a:lnTo>
                  <a:lnTo>
                    <a:pt x="1474008" y="266373"/>
                  </a:lnTo>
                  <a:lnTo>
                    <a:pt x="1504267" y="299998"/>
                  </a:lnTo>
                  <a:lnTo>
                    <a:pt x="1532735" y="335198"/>
                  </a:lnTo>
                  <a:lnTo>
                    <a:pt x="1559339" y="371901"/>
                  </a:lnTo>
                  <a:lnTo>
                    <a:pt x="1584009" y="410034"/>
                  </a:lnTo>
                  <a:lnTo>
                    <a:pt x="1606671" y="449526"/>
                  </a:lnTo>
                  <a:lnTo>
                    <a:pt x="1627253" y="490305"/>
                  </a:lnTo>
                  <a:lnTo>
                    <a:pt x="1645684" y="532298"/>
                  </a:lnTo>
                  <a:lnTo>
                    <a:pt x="1661891" y="575434"/>
                  </a:lnTo>
                  <a:lnTo>
                    <a:pt x="1675803" y="619639"/>
                  </a:lnTo>
                  <a:lnTo>
                    <a:pt x="1687347" y="664844"/>
                  </a:lnTo>
                  <a:lnTo>
                    <a:pt x="1696451" y="710974"/>
                  </a:lnTo>
                  <a:lnTo>
                    <a:pt x="1703043" y="757959"/>
                  </a:lnTo>
                  <a:lnTo>
                    <a:pt x="1707051" y="805725"/>
                  </a:lnTo>
                  <a:lnTo>
                    <a:pt x="1708403" y="854201"/>
                  </a:lnTo>
                  <a:lnTo>
                    <a:pt x="1707051" y="902678"/>
                  </a:lnTo>
                  <a:lnTo>
                    <a:pt x="1703043" y="950444"/>
                  </a:lnTo>
                  <a:lnTo>
                    <a:pt x="1696451" y="997429"/>
                  </a:lnTo>
                  <a:lnTo>
                    <a:pt x="1687347" y="1043559"/>
                  </a:lnTo>
                  <a:lnTo>
                    <a:pt x="1675803" y="1088764"/>
                  </a:lnTo>
                  <a:lnTo>
                    <a:pt x="1661891" y="1132969"/>
                  </a:lnTo>
                  <a:lnTo>
                    <a:pt x="1645684" y="1176105"/>
                  </a:lnTo>
                  <a:lnTo>
                    <a:pt x="1627253" y="1218098"/>
                  </a:lnTo>
                  <a:lnTo>
                    <a:pt x="1606671" y="1258877"/>
                  </a:lnTo>
                  <a:lnTo>
                    <a:pt x="1584009" y="1298369"/>
                  </a:lnTo>
                  <a:lnTo>
                    <a:pt x="1559339" y="1336502"/>
                  </a:lnTo>
                  <a:lnTo>
                    <a:pt x="1532735" y="1373205"/>
                  </a:lnTo>
                  <a:lnTo>
                    <a:pt x="1504267" y="1408405"/>
                  </a:lnTo>
                  <a:lnTo>
                    <a:pt x="1474008" y="1442030"/>
                  </a:lnTo>
                  <a:lnTo>
                    <a:pt x="1442030" y="1474008"/>
                  </a:lnTo>
                  <a:lnTo>
                    <a:pt x="1408405" y="1504267"/>
                  </a:lnTo>
                  <a:lnTo>
                    <a:pt x="1373205" y="1532735"/>
                  </a:lnTo>
                  <a:lnTo>
                    <a:pt x="1336502" y="1559339"/>
                  </a:lnTo>
                  <a:lnTo>
                    <a:pt x="1298369" y="1584009"/>
                  </a:lnTo>
                  <a:lnTo>
                    <a:pt x="1258877" y="1606671"/>
                  </a:lnTo>
                  <a:lnTo>
                    <a:pt x="1218098" y="1627253"/>
                  </a:lnTo>
                  <a:lnTo>
                    <a:pt x="1176105" y="1645684"/>
                  </a:lnTo>
                  <a:lnTo>
                    <a:pt x="1132969" y="1661891"/>
                  </a:lnTo>
                  <a:lnTo>
                    <a:pt x="1088764" y="1675803"/>
                  </a:lnTo>
                  <a:lnTo>
                    <a:pt x="1043559" y="1687347"/>
                  </a:lnTo>
                  <a:lnTo>
                    <a:pt x="997429" y="1696451"/>
                  </a:lnTo>
                  <a:lnTo>
                    <a:pt x="950444" y="1703043"/>
                  </a:lnTo>
                  <a:lnTo>
                    <a:pt x="902678" y="1707051"/>
                  </a:lnTo>
                  <a:lnTo>
                    <a:pt x="854201" y="1708403"/>
                  </a:lnTo>
                  <a:lnTo>
                    <a:pt x="805725" y="1707051"/>
                  </a:lnTo>
                  <a:lnTo>
                    <a:pt x="757959" y="1703043"/>
                  </a:lnTo>
                  <a:lnTo>
                    <a:pt x="710974" y="1696451"/>
                  </a:lnTo>
                  <a:lnTo>
                    <a:pt x="664844" y="1687347"/>
                  </a:lnTo>
                  <a:lnTo>
                    <a:pt x="619639" y="1675803"/>
                  </a:lnTo>
                  <a:lnTo>
                    <a:pt x="575434" y="1661891"/>
                  </a:lnTo>
                  <a:lnTo>
                    <a:pt x="532298" y="1645684"/>
                  </a:lnTo>
                  <a:lnTo>
                    <a:pt x="490305" y="1627253"/>
                  </a:lnTo>
                  <a:lnTo>
                    <a:pt x="449526" y="1606671"/>
                  </a:lnTo>
                  <a:lnTo>
                    <a:pt x="410034" y="1584009"/>
                  </a:lnTo>
                  <a:lnTo>
                    <a:pt x="371901" y="1559339"/>
                  </a:lnTo>
                  <a:lnTo>
                    <a:pt x="335198" y="1532735"/>
                  </a:lnTo>
                  <a:lnTo>
                    <a:pt x="299998" y="1504267"/>
                  </a:lnTo>
                  <a:lnTo>
                    <a:pt x="266373" y="1474008"/>
                  </a:lnTo>
                  <a:lnTo>
                    <a:pt x="234395" y="1442030"/>
                  </a:lnTo>
                  <a:lnTo>
                    <a:pt x="204136" y="1408405"/>
                  </a:lnTo>
                  <a:lnTo>
                    <a:pt x="175668" y="1373205"/>
                  </a:lnTo>
                  <a:lnTo>
                    <a:pt x="149064" y="1336502"/>
                  </a:lnTo>
                  <a:lnTo>
                    <a:pt x="124394" y="1298369"/>
                  </a:lnTo>
                  <a:lnTo>
                    <a:pt x="101732" y="1258877"/>
                  </a:lnTo>
                  <a:lnTo>
                    <a:pt x="81150" y="1218098"/>
                  </a:lnTo>
                  <a:lnTo>
                    <a:pt x="62719" y="1176105"/>
                  </a:lnTo>
                  <a:lnTo>
                    <a:pt x="46512" y="1132969"/>
                  </a:lnTo>
                  <a:lnTo>
                    <a:pt x="32600" y="1088764"/>
                  </a:lnTo>
                  <a:lnTo>
                    <a:pt x="21056" y="1043559"/>
                  </a:lnTo>
                  <a:lnTo>
                    <a:pt x="11952" y="997429"/>
                  </a:lnTo>
                  <a:lnTo>
                    <a:pt x="5360" y="950444"/>
                  </a:lnTo>
                  <a:lnTo>
                    <a:pt x="1352" y="902678"/>
                  </a:lnTo>
                  <a:lnTo>
                    <a:pt x="0" y="854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03550" y="1885569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деньги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2436" y="2032254"/>
            <a:ext cx="7721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д</a:t>
            </a:r>
            <a:r>
              <a:rPr sz="2300" b="1" i="1" spc="-35" dirty="0">
                <a:latin typeface="Calibri"/>
                <a:cs typeface="Calibri"/>
              </a:rPr>
              <a:t>о</a:t>
            </a:r>
            <a:r>
              <a:rPr sz="2300" b="1" i="1" spc="-40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од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326" y="2828036"/>
            <a:ext cx="11887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про</a:t>
            </a:r>
            <a:r>
              <a:rPr sz="2300" b="1" i="1" spc="-10" dirty="0">
                <a:latin typeface="Calibri"/>
                <a:cs typeface="Calibri"/>
              </a:rPr>
              <a:t>ц</a:t>
            </a:r>
            <a:r>
              <a:rPr sz="2300" b="1" i="1" spc="-5" dirty="0">
                <a:latin typeface="Calibri"/>
                <a:cs typeface="Calibri"/>
              </a:rPr>
              <a:t>ент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1729" y="3718051"/>
            <a:ext cx="15443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10" dirty="0">
                <a:latin typeface="Calibri"/>
                <a:cs typeface="Calibri"/>
              </a:rPr>
              <a:t>накопления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6384" y="4931409"/>
            <a:ext cx="16052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инвестиции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6633" y="6006490"/>
            <a:ext cx="14116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latin typeface="Calibri"/>
                <a:cs typeface="Calibri"/>
              </a:rPr>
              <a:t>ст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45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ов</a:t>
            </a:r>
            <a:r>
              <a:rPr sz="2300" b="1" i="1" spc="-40" dirty="0">
                <a:latin typeface="Calibri"/>
                <a:cs typeface="Calibri"/>
              </a:rPr>
              <a:t>к</a:t>
            </a:r>
            <a:r>
              <a:rPr sz="2300" b="1" i="1" dirty="0">
                <a:latin typeface="Calibri"/>
                <a:cs typeface="Calibri"/>
              </a:rPr>
              <a:t>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7322" y="6714540"/>
            <a:ext cx="5994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р</a:t>
            </a:r>
            <a:r>
              <a:rPr sz="2300" b="1" i="1" spc="-10" dirty="0">
                <a:latin typeface="Calibri"/>
                <a:cs typeface="Calibri"/>
              </a:rPr>
              <a:t>и</a:t>
            </a:r>
            <a:r>
              <a:rPr sz="2300" b="1" i="1" dirty="0">
                <a:latin typeface="Calibri"/>
                <a:cs typeface="Calibri"/>
              </a:rPr>
              <a:t>ск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9445" y="6472834"/>
            <a:ext cx="9042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пенсия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449" y="5251830"/>
            <a:ext cx="22136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10" dirty="0">
                <a:latin typeface="Calibri"/>
                <a:cs typeface="Calibri"/>
              </a:rPr>
              <a:t>банковский</a:t>
            </a:r>
            <a:r>
              <a:rPr sz="2300" b="1" i="1" spc="-6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счет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65" y="6152794"/>
            <a:ext cx="13125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инфляция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9716" y="3387852"/>
            <a:ext cx="2049780" cy="1929764"/>
            <a:chOff x="2299716" y="3387852"/>
            <a:chExt cx="2049780" cy="192976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670" y="3400806"/>
              <a:ext cx="2023871" cy="19034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12670" y="3400806"/>
              <a:ext cx="2024380" cy="1903730"/>
            </a:xfrm>
            <a:custGeom>
              <a:avLst/>
              <a:gdLst/>
              <a:ahLst/>
              <a:cxnLst/>
              <a:rect l="l" t="t" r="r" b="b"/>
              <a:pathLst>
                <a:path w="2024379" h="1903729">
                  <a:moveTo>
                    <a:pt x="0" y="951737"/>
                  </a:moveTo>
                  <a:lnTo>
                    <a:pt x="1166" y="905623"/>
                  </a:lnTo>
                  <a:lnTo>
                    <a:pt x="4631" y="860075"/>
                  </a:lnTo>
                  <a:lnTo>
                    <a:pt x="10342" y="815144"/>
                  </a:lnTo>
                  <a:lnTo>
                    <a:pt x="18244" y="770879"/>
                  </a:lnTo>
                  <a:lnTo>
                    <a:pt x="28286" y="727330"/>
                  </a:lnTo>
                  <a:lnTo>
                    <a:pt x="40415" y="684547"/>
                  </a:lnTo>
                  <a:lnTo>
                    <a:pt x="54576" y="642580"/>
                  </a:lnTo>
                  <a:lnTo>
                    <a:pt x="70718" y="601479"/>
                  </a:lnTo>
                  <a:lnTo>
                    <a:pt x="88788" y="561293"/>
                  </a:lnTo>
                  <a:lnTo>
                    <a:pt x="108731" y="522073"/>
                  </a:lnTo>
                  <a:lnTo>
                    <a:pt x="130497" y="483868"/>
                  </a:lnTo>
                  <a:lnTo>
                    <a:pt x="154030" y="446728"/>
                  </a:lnTo>
                  <a:lnTo>
                    <a:pt x="179279" y="410703"/>
                  </a:lnTo>
                  <a:lnTo>
                    <a:pt x="206191" y="375842"/>
                  </a:lnTo>
                  <a:lnTo>
                    <a:pt x="234712" y="342197"/>
                  </a:lnTo>
                  <a:lnTo>
                    <a:pt x="264789" y="309816"/>
                  </a:lnTo>
                  <a:lnTo>
                    <a:pt x="296370" y="278749"/>
                  </a:lnTo>
                  <a:lnTo>
                    <a:pt x="329401" y="249046"/>
                  </a:lnTo>
                  <a:lnTo>
                    <a:pt x="363830" y="220757"/>
                  </a:lnTo>
                  <a:lnTo>
                    <a:pt x="399604" y="193932"/>
                  </a:lnTo>
                  <a:lnTo>
                    <a:pt x="436669" y="168621"/>
                  </a:lnTo>
                  <a:lnTo>
                    <a:pt x="474972" y="144873"/>
                  </a:lnTo>
                  <a:lnTo>
                    <a:pt x="514461" y="122739"/>
                  </a:lnTo>
                  <a:lnTo>
                    <a:pt x="555083" y="102268"/>
                  </a:lnTo>
                  <a:lnTo>
                    <a:pt x="596784" y="83510"/>
                  </a:lnTo>
                  <a:lnTo>
                    <a:pt x="639512" y="66515"/>
                  </a:lnTo>
                  <a:lnTo>
                    <a:pt x="683214" y="51332"/>
                  </a:lnTo>
                  <a:lnTo>
                    <a:pt x="727836" y="38012"/>
                  </a:lnTo>
                  <a:lnTo>
                    <a:pt x="773326" y="26605"/>
                  </a:lnTo>
                  <a:lnTo>
                    <a:pt x="819630" y="17160"/>
                  </a:lnTo>
                  <a:lnTo>
                    <a:pt x="866697" y="9727"/>
                  </a:lnTo>
                  <a:lnTo>
                    <a:pt x="914471" y="4356"/>
                  </a:lnTo>
                  <a:lnTo>
                    <a:pt x="962902" y="1097"/>
                  </a:lnTo>
                  <a:lnTo>
                    <a:pt x="1011935" y="0"/>
                  </a:lnTo>
                  <a:lnTo>
                    <a:pt x="1060969" y="1097"/>
                  </a:lnTo>
                  <a:lnTo>
                    <a:pt x="1109400" y="4356"/>
                  </a:lnTo>
                  <a:lnTo>
                    <a:pt x="1157174" y="9727"/>
                  </a:lnTo>
                  <a:lnTo>
                    <a:pt x="1204241" y="17160"/>
                  </a:lnTo>
                  <a:lnTo>
                    <a:pt x="1250545" y="26605"/>
                  </a:lnTo>
                  <a:lnTo>
                    <a:pt x="1296035" y="38012"/>
                  </a:lnTo>
                  <a:lnTo>
                    <a:pt x="1340657" y="51332"/>
                  </a:lnTo>
                  <a:lnTo>
                    <a:pt x="1384359" y="66515"/>
                  </a:lnTo>
                  <a:lnTo>
                    <a:pt x="1427087" y="83510"/>
                  </a:lnTo>
                  <a:lnTo>
                    <a:pt x="1468788" y="102268"/>
                  </a:lnTo>
                  <a:lnTo>
                    <a:pt x="1509410" y="122739"/>
                  </a:lnTo>
                  <a:lnTo>
                    <a:pt x="1548899" y="144873"/>
                  </a:lnTo>
                  <a:lnTo>
                    <a:pt x="1587202" y="168621"/>
                  </a:lnTo>
                  <a:lnTo>
                    <a:pt x="1624267" y="193932"/>
                  </a:lnTo>
                  <a:lnTo>
                    <a:pt x="1660041" y="220757"/>
                  </a:lnTo>
                  <a:lnTo>
                    <a:pt x="1694470" y="249046"/>
                  </a:lnTo>
                  <a:lnTo>
                    <a:pt x="1727501" y="278749"/>
                  </a:lnTo>
                  <a:lnTo>
                    <a:pt x="1759082" y="309816"/>
                  </a:lnTo>
                  <a:lnTo>
                    <a:pt x="1789159" y="342197"/>
                  </a:lnTo>
                  <a:lnTo>
                    <a:pt x="1817680" y="375842"/>
                  </a:lnTo>
                  <a:lnTo>
                    <a:pt x="1844592" y="410703"/>
                  </a:lnTo>
                  <a:lnTo>
                    <a:pt x="1869841" y="446728"/>
                  </a:lnTo>
                  <a:lnTo>
                    <a:pt x="1893374" y="483868"/>
                  </a:lnTo>
                  <a:lnTo>
                    <a:pt x="1915140" y="522073"/>
                  </a:lnTo>
                  <a:lnTo>
                    <a:pt x="1935083" y="561293"/>
                  </a:lnTo>
                  <a:lnTo>
                    <a:pt x="1953153" y="601479"/>
                  </a:lnTo>
                  <a:lnTo>
                    <a:pt x="1969295" y="642580"/>
                  </a:lnTo>
                  <a:lnTo>
                    <a:pt x="1983456" y="684547"/>
                  </a:lnTo>
                  <a:lnTo>
                    <a:pt x="1995585" y="727330"/>
                  </a:lnTo>
                  <a:lnTo>
                    <a:pt x="2005627" y="770879"/>
                  </a:lnTo>
                  <a:lnTo>
                    <a:pt x="2013529" y="815144"/>
                  </a:lnTo>
                  <a:lnTo>
                    <a:pt x="2019240" y="860075"/>
                  </a:lnTo>
                  <a:lnTo>
                    <a:pt x="2022705" y="905623"/>
                  </a:lnTo>
                  <a:lnTo>
                    <a:pt x="2023871" y="951737"/>
                  </a:lnTo>
                  <a:lnTo>
                    <a:pt x="2022705" y="997852"/>
                  </a:lnTo>
                  <a:lnTo>
                    <a:pt x="2019240" y="1043400"/>
                  </a:lnTo>
                  <a:lnTo>
                    <a:pt x="2013529" y="1088331"/>
                  </a:lnTo>
                  <a:lnTo>
                    <a:pt x="2005627" y="1132596"/>
                  </a:lnTo>
                  <a:lnTo>
                    <a:pt x="1995585" y="1176145"/>
                  </a:lnTo>
                  <a:lnTo>
                    <a:pt x="1983456" y="1218928"/>
                  </a:lnTo>
                  <a:lnTo>
                    <a:pt x="1969295" y="1260895"/>
                  </a:lnTo>
                  <a:lnTo>
                    <a:pt x="1953153" y="1301996"/>
                  </a:lnTo>
                  <a:lnTo>
                    <a:pt x="1935083" y="1342182"/>
                  </a:lnTo>
                  <a:lnTo>
                    <a:pt x="1915140" y="1381402"/>
                  </a:lnTo>
                  <a:lnTo>
                    <a:pt x="1893374" y="1419607"/>
                  </a:lnTo>
                  <a:lnTo>
                    <a:pt x="1869841" y="1456747"/>
                  </a:lnTo>
                  <a:lnTo>
                    <a:pt x="1844592" y="1492772"/>
                  </a:lnTo>
                  <a:lnTo>
                    <a:pt x="1817680" y="1527633"/>
                  </a:lnTo>
                  <a:lnTo>
                    <a:pt x="1789159" y="1561278"/>
                  </a:lnTo>
                  <a:lnTo>
                    <a:pt x="1759082" y="1593659"/>
                  </a:lnTo>
                  <a:lnTo>
                    <a:pt x="1727501" y="1624726"/>
                  </a:lnTo>
                  <a:lnTo>
                    <a:pt x="1694470" y="1654429"/>
                  </a:lnTo>
                  <a:lnTo>
                    <a:pt x="1660041" y="1682718"/>
                  </a:lnTo>
                  <a:lnTo>
                    <a:pt x="1624267" y="1709543"/>
                  </a:lnTo>
                  <a:lnTo>
                    <a:pt x="1587202" y="1734854"/>
                  </a:lnTo>
                  <a:lnTo>
                    <a:pt x="1548899" y="1758602"/>
                  </a:lnTo>
                  <a:lnTo>
                    <a:pt x="1509410" y="1780736"/>
                  </a:lnTo>
                  <a:lnTo>
                    <a:pt x="1468788" y="1801207"/>
                  </a:lnTo>
                  <a:lnTo>
                    <a:pt x="1427087" y="1819965"/>
                  </a:lnTo>
                  <a:lnTo>
                    <a:pt x="1384359" y="1836960"/>
                  </a:lnTo>
                  <a:lnTo>
                    <a:pt x="1340657" y="1852143"/>
                  </a:lnTo>
                  <a:lnTo>
                    <a:pt x="1296035" y="1865463"/>
                  </a:lnTo>
                  <a:lnTo>
                    <a:pt x="1250545" y="1876870"/>
                  </a:lnTo>
                  <a:lnTo>
                    <a:pt x="1204241" y="1886315"/>
                  </a:lnTo>
                  <a:lnTo>
                    <a:pt x="1157174" y="1893748"/>
                  </a:lnTo>
                  <a:lnTo>
                    <a:pt x="1109400" y="1899119"/>
                  </a:lnTo>
                  <a:lnTo>
                    <a:pt x="1060969" y="1902378"/>
                  </a:lnTo>
                  <a:lnTo>
                    <a:pt x="1011935" y="1903475"/>
                  </a:lnTo>
                  <a:lnTo>
                    <a:pt x="962902" y="1902378"/>
                  </a:lnTo>
                  <a:lnTo>
                    <a:pt x="914471" y="1899119"/>
                  </a:lnTo>
                  <a:lnTo>
                    <a:pt x="866697" y="1893748"/>
                  </a:lnTo>
                  <a:lnTo>
                    <a:pt x="819630" y="1886315"/>
                  </a:lnTo>
                  <a:lnTo>
                    <a:pt x="773326" y="1876870"/>
                  </a:lnTo>
                  <a:lnTo>
                    <a:pt x="727836" y="1865463"/>
                  </a:lnTo>
                  <a:lnTo>
                    <a:pt x="683214" y="1852143"/>
                  </a:lnTo>
                  <a:lnTo>
                    <a:pt x="639512" y="1836960"/>
                  </a:lnTo>
                  <a:lnTo>
                    <a:pt x="596784" y="1819965"/>
                  </a:lnTo>
                  <a:lnTo>
                    <a:pt x="555083" y="1801207"/>
                  </a:lnTo>
                  <a:lnTo>
                    <a:pt x="514461" y="1780736"/>
                  </a:lnTo>
                  <a:lnTo>
                    <a:pt x="474972" y="1758602"/>
                  </a:lnTo>
                  <a:lnTo>
                    <a:pt x="436669" y="1734854"/>
                  </a:lnTo>
                  <a:lnTo>
                    <a:pt x="399604" y="1709543"/>
                  </a:lnTo>
                  <a:lnTo>
                    <a:pt x="363830" y="1682718"/>
                  </a:lnTo>
                  <a:lnTo>
                    <a:pt x="329401" y="1654429"/>
                  </a:lnTo>
                  <a:lnTo>
                    <a:pt x="296370" y="1624726"/>
                  </a:lnTo>
                  <a:lnTo>
                    <a:pt x="264789" y="1593659"/>
                  </a:lnTo>
                  <a:lnTo>
                    <a:pt x="234712" y="1561278"/>
                  </a:lnTo>
                  <a:lnTo>
                    <a:pt x="206191" y="1527633"/>
                  </a:lnTo>
                  <a:lnTo>
                    <a:pt x="179279" y="1492772"/>
                  </a:lnTo>
                  <a:lnTo>
                    <a:pt x="154030" y="1456747"/>
                  </a:lnTo>
                  <a:lnTo>
                    <a:pt x="130497" y="1419607"/>
                  </a:lnTo>
                  <a:lnTo>
                    <a:pt x="108731" y="1381402"/>
                  </a:lnTo>
                  <a:lnTo>
                    <a:pt x="88788" y="1342182"/>
                  </a:lnTo>
                  <a:lnTo>
                    <a:pt x="70718" y="1301996"/>
                  </a:lnTo>
                  <a:lnTo>
                    <a:pt x="54576" y="1260895"/>
                  </a:lnTo>
                  <a:lnTo>
                    <a:pt x="40415" y="1218928"/>
                  </a:lnTo>
                  <a:lnTo>
                    <a:pt x="28286" y="1176145"/>
                  </a:lnTo>
                  <a:lnTo>
                    <a:pt x="18244" y="1132596"/>
                  </a:lnTo>
                  <a:lnTo>
                    <a:pt x="10342" y="1088331"/>
                  </a:lnTo>
                  <a:lnTo>
                    <a:pt x="4631" y="1043400"/>
                  </a:lnTo>
                  <a:lnTo>
                    <a:pt x="1166" y="997852"/>
                  </a:lnTo>
                  <a:lnTo>
                    <a:pt x="0" y="9517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43633" y="2467101"/>
            <a:ext cx="10756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то</a:t>
            </a:r>
            <a:r>
              <a:rPr sz="2300" b="1" i="1" spc="-10" dirty="0">
                <a:latin typeface="Calibri"/>
                <a:cs typeface="Calibri"/>
              </a:rPr>
              <a:t>в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7531" y="3263010"/>
            <a:ext cx="8515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усл</a:t>
            </a:r>
            <a:r>
              <a:rPr sz="2300" b="1" i="1" spc="-10" dirty="0">
                <a:latin typeface="Calibri"/>
                <a:cs typeface="Calibri"/>
              </a:rPr>
              <a:t>у</a:t>
            </a:r>
            <a:r>
              <a:rPr sz="2300" b="1" i="1" spc="-5" dirty="0">
                <a:latin typeface="Calibri"/>
                <a:cs typeface="Calibri"/>
              </a:rPr>
              <a:t>ги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42" y="4153026"/>
            <a:ext cx="25838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права</a:t>
            </a:r>
            <a:r>
              <a:rPr sz="2300" b="1" i="1" spc="-3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покупателей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518408" y="0"/>
            <a:ext cx="5026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2" name="object 32"/>
          <p:cNvSpPr txBox="1"/>
          <p:nvPr/>
        </p:nvSpPr>
        <p:spPr>
          <a:xfrm>
            <a:off x="976071" y="530478"/>
            <a:ext cx="101111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Акцент на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конкретные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повседневные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ситуации решения  личных и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семейных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финансовых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вопросов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54390" y="1703577"/>
            <a:ext cx="3325495" cy="5354320"/>
            <a:chOff x="8454390" y="1703577"/>
            <a:chExt cx="3325495" cy="5354320"/>
          </a:xfrm>
        </p:grpSpPr>
        <p:sp>
          <p:nvSpPr>
            <p:cNvPr id="34" name="object 34"/>
            <p:cNvSpPr/>
            <p:nvPr/>
          </p:nvSpPr>
          <p:spPr>
            <a:xfrm>
              <a:off x="8460740" y="1710038"/>
              <a:ext cx="3312795" cy="5328920"/>
            </a:xfrm>
            <a:custGeom>
              <a:avLst/>
              <a:gdLst/>
              <a:ahLst/>
              <a:cxnLst/>
              <a:rect l="l" t="t" r="r" b="b"/>
              <a:pathLst>
                <a:path w="3312795" h="5328920">
                  <a:moveTo>
                    <a:pt x="3312413" y="0"/>
                  </a:moveTo>
                  <a:lnTo>
                    <a:pt x="0" y="0"/>
                  </a:lnTo>
                  <a:lnTo>
                    <a:pt x="0" y="5328539"/>
                  </a:lnTo>
                  <a:lnTo>
                    <a:pt x="3312413" y="5328539"/>
                  </a:lnTo>
                  <a:lnTo>
                    <a:pt x="331241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0740" y="1703577"/>
              <a:ext cx="3312795" cy="5354320"/>
            </a:xfrm>
            <a:custGeom>
              <a:avLst/>
              <a:gdLst/>
              <a:ahLst/>
              <a:cxnLst/>
              <a:rect l="l" t="t" r="r" b="b"/>
              <a:pathLst>
                <a:path w="3312795" h="5354320">
                  <a:moveTo>
                    <a:pt x="0" y="0"/>
                  </a:moveTo>
                  <a:lnTo>
                    <a:pt x="0" y="5354049"/>
                  </a:lnTo>
                </a:path>
                <a:path w="3312795" h="5354320">
                  <a:moveTo>
                    <a:pt x="3312286" y="0"/>
                  </a:moveTo>
                  <a:lnTo>
                    <a:pt x="3312286" y="53540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4390" y="1703577"/>
              <a:ext cx="3325495" cy="12700"/>
            </a:xfrm>
            <a:custGeom>
              <a:avLst/>
              <a:gdLst/>
              <a:ahLst/>
              <a:cxnLst/>
              <a:rect l="l" t="t" r="r" b="b"/>
              <a:pathLst>
                <a:path w="3325495" h="12700">
                  <a:moveTo>
                    <a:pt x="0" y="12700"/>
                  </a:moveTo>
                  <a:lnTo>
                    <a:pt x="3324986" y="12700"/>
                  </a:lnTo>
                  <a:lnTo>
                    <a:pt x="332498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4390" y="7038577"/>
              <a:ext cx="3325495" cy="0"/>
            </a:xfrm>
            <a:custGeom>
              <a:avLst/>
              <a:gdLst/>
              <a:ahLst/>
              <a:cxnLst/>
              <a:rect l="l" t="t" r="r" b="b"/>
              <a:pathLst>
                <a:path w="3325495">
                  <a:moveTo>
                    <a:pt x="0" y="0"/>
                  </a:moveTo>
                  <a:lnTo>
                    <a:pt x="332498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87282" y="1588389"/>
            <a:ext cx="2539365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8343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фокусе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 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модели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поведения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личности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финансов</a:t>
            </a:r>
            <a:endParaRPr sz="24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покупка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товаров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услуг</a:t>
            </a:r>
            <a:endParaRPr sz="2400">
              <a:latin typeface="Calibri"/>
              <a:cs typeface="Calibri"/>
            </a:endParaRPr>
          </a:p>
          <a:p>
            <a:pPr marL="353695" marR="643255" indent="-34163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упра</a:t>
            </a: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ление  </a:t>
            </a:r>
            <a:r>
              <a:rPr sz="2400" dirty="0">
                <a:latin typeface="Calibri"/>
                <a:cs typeface="Calibri"/>
              </a:rPr>
              <a:t>семейным  </a:t>
            </a:r>
            <a:r>
              <a:rPr sz="2400" spc="-20" dirty="0">
                <a:latin typeface="Calibri"/>
                <a:cs typeface="Calibri"/>
              </a:rPr>
              <a:t>бюджетом</a:t>
            </a:r>
            <a:endParaRPr sz="2400">
              <a:latin typeface="Calibri"/>
              <a:cs typeface="Calibri"/>
            </a:endParaRPr>
          </a:p>
          <a:p>
            <a:pPr marL="353695" marR="38735" indent="-341630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планирование  </a:t>
            </a:r>
            <a:r>
              <a:rPr sz="2400" spc="-5" dirty="0">
                <a:latin typeface="Calibri"/>
                <a:cs typeface="Calibri"/>
              </a:rPr>
              <a:t>финансовых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дел 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363" y="3191332"/>
            <a:ext cx="6579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ГЛОБАЛЬНЫЕ </a:t>
            </a:r>
            <a:r>
              <a:rPr sz="4000" spc="-20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324688"/>
            <a:ext cx="576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Глобальные</a:t>
            </a:r>
            <a:r>
              <a:rPr sz="4000" spc="-40" dirty="0"/>
              <a:t> </a:t>
            </a:r>
            <a:r>
              <a:rPr sz="4000" spc="-15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4308347"/>
            <a:ext cx="2609088" cy="856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13659"/>
            <a:ext cx="2682240" cy="687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2583179"/>
            <a:ext cx="2682240" cy="6629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6295" y="4325111"/>
            <a:ext cx="2599944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672" y="2142743"/>
            <a:ext cx="5897879" cy="37094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4586" y="1716023"/>
            <a:ext cx="2682875" cy="4813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Доступ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чистой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344" y="3581908"/>
            <a:ext cx="24974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Забота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животных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95" y="5231638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3492" y="1716023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горами</a:t>
            </a:r>
            <a:r>
              <a:rPr sz="2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морем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9141" y="3370326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30" dirty="0">
                <a:solidFill>
                  <a:srgbClr val="001F5F"/>
                </a:solidFill>
                <a:latin typeface="Calibri"/>
                <a:cs typeface="Calibri"/>
              </a:rPr>
              <a:t>Государство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«Мусорные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острова»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0357" y="5227320"/>
            <a:ext cx="2803525" cy="732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мире: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право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 бизнес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611" y="6205727"/>
            <a:ext cx="2519172" cy="518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71788" y="6205727"/>
            <a:ext cx="2839211" cy="454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1795" y="104330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2905" y="101752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507616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765175"/>
            <a:ext cx="106680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      </a:t>
            </a:r>
            <a:r>
              <a:rPr sz="3200" b="1" spc="-20" smtClean="0">
                <a:solidFill>
                  <a:srgbClr val="002060"/>
                </a:solidFill>
                <a:latin typeface="Calibri"/>
                <a:cs typeface="Calibri"/>
              </a:rPr>
              <a:t>Глобальная 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компетентность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это  </a:t>
            </a:r>
            <a:r>
              <a:rPr sz="3200" spc="-5" dirty="0">
                <a:latin typeface="Calibri"/>
                <a:cs typeface="Calibri"/>
              </a:rPr>
              <a:t>многогранная </a:t>
            </a:r>
            <a:r>
              <a:rPr sz="3200" spc="-20" dirty="0">
                <a:latin typeface="Calibri"/>
                <a:cs typeface="Calibri"/>
              </a:rPr>
              <a:t>цель </a:t>
            </a:r>
            <a:r>
              <a:rPr sz="3200" spc="-5" dirty="0">
                <a:latin typeface="Calibri"/>
                <a:cs typeface="Calibri"/>
              </a:rPr>
              <a:t>обучения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протяжении  </a:t>
            </a:r>
            <a:r>
              <a:rPr sz="3200" dirty="0">
                <a:latin typeface="Calibri"/>
                <a:cs typeface="Calibri"/>
              </a:rPr>
              <a:t>всей жизни. </a:t>
            </a:r>
            <a:r>
              <a:rPr sz="3200" spc="-25">
                <a:latin typeface="Calibri"/>
                <a:cs typeface="Calibri"/>
              </a:rPr>
              <a:t>Глобально</a:t>
            </a:r>
            <a:r>
              <a:rPr sz="3200" spc="-50">
                <a:latin typeface="Calibri"/>
                <a:cs typeface="Calibri"/>
              </a:rPr>
              <a:t> </a:t>
            </a:r>
            <a:r>
              <a:rPr sz="3200" spc="-10" smtClean="0">
                <a:latin typeface="Calibri"/>
                <a:cs typeface="Calibri"/>
              </a:rPr>
              <a:t>компетентная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sz="3200" spc="-5" smtClean="0">
                <a:latin typeface="Calibri"/>
                <a:cs typeface="Calibri"/>
              </a:rPr>
              <a:t>личность </a:t>
            </a:r>
            <a:r>
              <a:rPr sz="3200" dirty="0">
                <a:latin typeface="Calibri"/>
                <a:cs typeface="Calibri"/>
              </a:rPr>
              <a:t>способна </a:t>
            </a:r>
            <a:r>
              <a:rPr sz="3200" spc="-5" dirty="0">
                <a:latin typeface="Calibri"/>
                <a:cs typeface="Calibri"/>
              </a:rPr>
              <a:t>изучать местные,  </a:t>
            </a:r>
            <a:r>
              <a:rPr sz="3200" spc="-15" dirty="0">
                <a:latin typeface="Calibri"/>
                <a:cs typeface="Calibri"/>
              </a:rPr>
              <a:t>глобальные </a:t>
            </a:r>
            <a:r>
              <a:rPr sz="3200" spc="-10" dirty="0">
                <a:latin typeface="Calibri"/>
                <a:cs typeface="Calibri"/>
              </a:rPr>
              <a:t>проблемы </a:t>
            </a:r>
            <a:r>
              <a:rPr sz="3200">
                <a:latin typeface="Calibri"/>
                <a:cs typeface="Calibri"/>
              </a:rPr>
              <a:t>и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вопросы</a:t>
            </a:r>
            <a:r>
              <a:rPr lang="ru-RU" sz="3200" dirty="0" smtClean="0">
                <a:latin typeface="Calibri"/>
                <a:cs typeface="Calibri"/>
              </a:rPr>
              <a:t>  </a:t>
            </a:r>
            <a:r>
              <a:rPr sz="3200" spc="-20" smtClean="0">
                <a:latin typeface="Calibri"/>
                <a:cs typeface="Calibri"/>
              </a:rPr>
              <a:t>межкультурного </a:t>
            </a:r>
            <a:r>
              <a:rPr sz="3200" spc="-10" dirty="0">
                <a:latin typeface="Calibri"/>
                <a:cs typeface="Calibri"/>
              </a:rPr>
              <a:t>взаимодействия, </a:t>
            </a:r>
            <a:r>
              <a:rPr sz="3200" dirty="0">
                <a:latin typeface="Calibri"/>
                <a:cs typeface="Calibri"/>
              </a:rPr>
              <a:t>понимать и  </a:t>
            </a:r>
            <a:r>
              <a:rPr sz="3200" spc="-5" dirty="0">
                <a:latin typeface="Calibri"/>
                <a:cs typeface="Calibri"/>
              </a:rPr>
              <a:t>оценивать </a:t>
            </a:r>
            <a:r>
              <a:rPr sz="3200" spc="-10" dirty="0">
                <a:latin typeface="Calibri"/>
                <a:cs typeface="Calibri"/>
              </a:rPr>
              <a:t>различные точки </a:t>
            </a:r>
            <a:r>
              <a:rPr sz="3200" dirty="0">
                <a:latin typeface="Calibri"/>
                <a:cs typeface="Calibri"/>
              </a:rPr>
              <a:t>зрения и  </a:t>
            </a:r>
            <a:r>
              <a:rPr sz="3200" spc="-5" dirty="0">
                <a:latin typeface="Calibri"/>
                <a:cs typeface="Calibri"/>
              </a:rPr>
              <a:t>мировоззрения, </a:t>
            </a:r>
            <a:r>
              <a:rPr sz="3200" dirty="0">
                <a:latin typeface="Calibri"/>
                <a:cs typeface="Calibri"/>
              </a:rPr>
              <a:t>успешно и </a:t>
            </a:r>
            <a:r>
              <a:rPr sz="3200" spc="-5" dirty="0">
                <a:latin typeface="Calibri"/>
                <a:cs typeface="Calibri"/>
              </a:rPr>
              <a:t>уважительно  взаимодействовать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другими,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также</a:t>
            </a:r>
            <a:endParaRPr sz="3200">
              <a:latin typeface="Calibri"/>
              <a:cs typeface="Calibri"/>
            </a:endParaRPr>
          </a:p>
          <a:p>
            <a:pPr marL="12700" marR="240029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действовать ответственно для обеспечения  </a:t>
            </a:r>
            <a:r>
              <a:rPr sz="3200" spc="-10" dirty="0">
                <a:latin typeface="Calibri"/>
                <a:cs typeface="Calibri"/>
              </a:rPr>
              <a:t>устойчивого </a:t>
            </a:r>
            <a:r>
              <a:rPr sz="3200" dirty="0">
                <a:latin typeface="Calibri"/>
                <a:cs typeface="Calibri"/>
              </a:rPr>
              <a:t>развития и </a:t>
            </a:r>
            <a:r>
              <a:rPr sz="3200" spc="-10">
                <a:latin typeface="Calibri"/>
                <a:cs typeface="Calibri"/>
              </a:rPr>
              <a:t>коллективного  </a:t>
            </a:r>
            <a:r>
              <a:rPr sz="3200" spc="-15" smtClean="0">
                <a:latin typeface="Calibri"/>
                <a:cs typeface="Calibri"/>
              </a:rPr>
              <a:t>благополучия</a:t>
            </a:r>
            <a:r>
              <a:rPr lang="ru-RU" sz="3200" spc="-15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5200" y="6175375"/>
            <a:ext cx="3982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(PISA </a:t>
            </a:r>
            <a:r>
              <a:rPr sz="2000" dirty="0">
                <a:latin typeface="Calibri"/>
                <a:cs typeface="Calibri"/>
              </a:rPr>
              <a:t>2018 </a:t>
            </a:r>
            <a:r>
              <a:rPr sz="2000" spc="-5" dirty="0">
                <a:latin typeface="Calibri"/>
                <a:cs typeface="Calibri"/>
              </a:rPr>
              <a:t>Assessment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Framework)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084" rIns="0" bIns="0" rtlCol="0">
            <a:spAutoFit/>
          </a:bodyPr>
          <a:lstStyle/>
          <a:p>
            <a:pPr marL="1450340" marR="5080" indent="-10795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Глобальные </a:t>
            </a:r>
            <a:r>
              <a:rPr sz="3200" spc="-10" dirty="0"/>
              <a:t>компетенции </a:t>
            </a:r>
            <a:r>
              <a:rPr sz="3200" spc="-15" dirty="0"/>
              <a:t>как </a:t>
            </a:r>
            <a:r>
              <a:rPr sz="3200" dirty="0"/>
              <a:t>особый </a:t>
            </a:r>
            <a:r>
              <a:rPr sz="3200" spc="-5" dirty="0"/>
              <a:t>компонент </a:t>
            </a:r>
            <a:r>
              <a:rPr sz="3200" dirty="0"/>
              <a:t>в  </a:t>
            </a:r>
            <a:r>
              <a:rPr sz="3200" spc="-10" dirty="0"/>
              <a:t>системе </a:t>
            </a:r>
            <a:r>
              <a:rPr sz="3200" spc="-5" dirty="0"/>
              <a:t>функциональной</a:t>
            </a:r>
            <a:r>
              <a:rPr sz="3200" spc="5" dirty="0"/>
              <a:t> </a:t>
            </a:r>
            <a:r>
              <a:rPr sz="3200" dirty="0"/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96" y="1685670"/>
            <a:ext cx="1075055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200" spc="-10" dirty="0">
                <a:latin typeface="Calibri"/>
                <a:cs typeface="Calibri"/>
              </a:rPr>
              <a:t>отсутствие предмета </a:t>
            </a:r>
            <a:r>
              <a:rPr sz="3200" spc="-15" dirty="0">
                <a:latin typeface="Calibri"/>
                <a:cs typeface="Calibri"/>
              </a:rPr>
              <a:t>"глобальные </a:t>
            </a:r>
            <a:r>
              <a:rPr sz="3200" spc="-5" dirty="0">
                <a:latin typeface="Calibri"/>
                <a:cs typeface="Calibri"/>
              </a:rPr>
              <a:t>компетенции", </a:t>
            </a:r>
            <a:r>
              <a:rPr sz="3200" spc="-30" dirty="0">
                <a:latin typeface="Calibri"/>
                <a:cs typeface="Calibri"/>
              </a:rPr>
              <a:t>меж-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метапредметное </a:t>
            </a:r>
            <a:r>
              <a:rPr sz="3200" spc="-15" dirty="0">
                <a:latin typeface="Calibri"/>
                <a:cs typeface="Calibri"/>
              </a:rPr>
              <a:t>содержание </a:t>
            </a:r>
            <a:r>
              <a:rPr sz="3200" spc="-5" dirty="0">
                <a:latin typeface="Calibri"/>
                <a:cs typeface="Calibri"/>
              </a:rPr>
              <a:t>(география, обществознание,  история, </a:t>
            </a:r>
            <a:r>
              <a:rPr sz="3200" spc="-10" dirty="0">
                <a:latin typeface="Calibri"/>
                <a:cs typeface="Calibri"/>
              </a:rPr>
              <a:t>биология, </a:t>
            </a:r>
            <a:r>
              <a:rPr sz="3200" dirty="0">
                <a:latin typeface="Calibri"/>
                <a:cs typeface="Calibri"/>
              </a:rPr>
              <a:t>иностранный язык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...)</a:t>
            </a:r>
            <a:endParaRPr sz="3200">
              <a:latin typeface="Calibri"/>
              <a:cs typeface="Calibri"/>
            </a:endParaRPr>
          </a:p>
          <a:p>
            <a:pPr marL="403860" marR="547370" indent="-391795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04495" algn="l"/>
              </a:tabLst>
            </a:pPr>
            <a:r>
              <a:rPr sz="3200" spc="-5" dirty="0">
                <a:latin typeface="Calibri"/>
                <a:cs typeface="Calibri"/>
              </a:rPr>
              <a:t>интегративность </a:t>
            </a:r>
            <a:r>
              <a:rPr sz="3200" dirty="0">
                <a:latin typeface="Calibri"/>
                <a:cs typeface="Calibri"/>
              </a:rPr>
              <a:t>не </a:t>
            </a:r>
            <a:r>
              <a:rPr sz="3200" spc="-30" dirty="0">
                <a:latin typeface="Calibri"/>
                <a:cs typeface="Calibri"/>
              </a:rPr>
              <a:t>только </a:t>
            </a:r>
            <a:r>
              <a:rPr sz="3200" dirty="0">
                <a:latin typeface="Calibri"/>
                <a:cs typeface="Calibri"/>
              </a:rPr>
              <a:t>через </a:t>
            </a:r>
            <a:r>
              <a:rPr sz="3200" spc="-20" dirty="0">
                <a:latin typeface="Calibri"/>
                <a:cs typeface="Calibri"/>
              </a:rPr>
              <a:t>содержание </a:t>
            </a:r>
            <a:r>
              <a:rPr sz="3200" spc="-15" dirty="0">
                <a:latin typeface="Calibri"/>
                <a:cs typeface="Calibri"/>
              </a:rPr>
              <a:t>школьных  </a:t>
            </a:r>
            <a:r>
              <a:rPr sz="3200" spc="-10" dirty="0">
                <a:latin typeface="Calibri"/>
                <a:cs typeface="Calibri"/>
              </a:rPr>
              <a:t>предметов, </a:t>
            </a:r>
            <a:r>
              <a:rPr sz="3200" dirty="0">
                <a:latin typeface="Calibri"/>
                <a:cs typeface="Calibri"/>
              </a:rPr>
              <a:t>но и через </a:t>
            </a:r>
            <a:r>
              <a:rPr sz="3200" spc="-5" dirty="0">
                <a:latin typeface="Calibri"/>
                <a:cs typeface="Calibri"/>
              </a:rPr>
              <a:t>ценности, интериоризированные  личностью</a:t>
            </a:r>
            <a:endParaRPr sz="3200">
              <a:latin typeface="Calibri"/>
              <a:cs typeface="Calibri"/>
            </a:endParaRPr>
          </a:p>
          <a:p>
            <a:pPr marL="403860" indent="-39179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04495" algn="l"/>
              </a:tabLst>
            </a:pPr>
            <a:r>
              <a:rPr sz="3200" spc="-5" dirty="0">
                <a:latin typeface="Calibri"/>
                <a:cs typeface="Calibri"/>
              </a:rPr>
              <a:t>непосредственная ориентация </a:t>
            </a:r>
            <a:r>
              <a:rPr sz="3200" dirty="0">
                <a:latin typeface="Calibri"/>
                <a:cs typeface="Calibri"/>
              </a:rPr>
              <a:t>на «мягкие навыки» </a:t>
            </a:r>
            <a:r>
              <a:rPr sz="3200" spc="-5" dirty="0">
                <a:latin typeface="Calibri"/>
                <a:cs typeface="Calibri"/>
              </a:rPr>
              <a:t>("4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к")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402081"/>
            <a:ext cx="9749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486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Иллюстрация </a:t>
            </a:r>
            <a:r>
              <a:rPr sz="2800" spc="-30" dirty="0"/>
              <a:t>модели </a:t>
            </a:r>
            <a:r>
              <a:rPr sz="2800" spc="-15" dirty="0"/>
              <a:t>глобальных компетенций </a:t>
            </a:r>
            <a:r>
              <a:rPr sz="2800" spc="-20" dirty="0"/>
              <a:t>как  </a:t>
            </a:r>
            <a:r>
              <a:rPr sz="2800" spc="-10" dirty="0"/>
              <a:t>совокупности </a:t>
            </a:r>
            <a:r>
              <a:rPr sz="2800" spc="-5" dirty="0"/>
              <a:t>взаимосвязанных </a:t>
            </a:r>
            <a:r>
              <a:rPr sz="2800" spc="-10" dirty="0"/>
              <a:t>компонентов </a:t>
            </a:r>
            <a:r>
              <a:rPr sz="2800" spc="-5" dirty="0"/>
              <a:t>(пример 2018</a:t>
            </a:r>
            <a:r>
              <a:rPr sz="2800" spc="229" dirty="0"/>
              <a:t> </a:t>
            </a:r>
            <a:r>
              <a:rPr sz="2800" spc="-45" dirty="0"/>
              <a:t>г.)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596" y="1744217"/>
            <a:ext cx="500761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20" dirty="0">
                <a:latin typeface="Calibri"/>
                <a:cs typeface="Calibri"/>
              </a:rPr>
              <a:t>different  </a:t>
            </a:r>
            <a:r>
              <a:rPr sz="2200" spc="-10" dirty="0">
                <a:latin typeface="Calibri"/>
                <a:cs typeface="Calibri"/>
              </a:rPr>
              <a:t>cultural backgrounds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0" dirty="0">
                <a:latin typeface="Calibri"/>
                <a:cs typeface="Calibri"/>
              </a:rPr>
              <a:t>work </a:t>
            </a:r>
            <a:r>
              <a:rPr sz="2200" spc="-15" dirty="0">
                <a:latin typeface="Calibri"/>
                <a:cs typeface="Calibri"/>
              </a:rPr>
              <a:t>together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5" dirty="0">
                <a:latin typeface="Calibri"/>
                <a:cs typeface="Calibri"/>
              </a:rPr>
              <a:t>a school </a:t>
            </a:r>
            <a:r>
              <a:rPr sz="2200" spc="-10" dirty="0">
                <a:latin typeface="Calibri"/>
                <a:cs typeface="Calibri"/>
              </a:rPr>
              <a:t>project </a:t>
            </a:r>
            <a:r>
              <a:rPr sz="2200" spc="-20" dirty="0">
                <a:latin typeface="Calibri"/>
                <a:cs typeface="Calibri"/>
              </a:rPr>
              <a:t>demonstrate </a:t>
            </a:r>
            <a:r>
              <a:rPr sz="2200" spc="-5" dirty="0">
                <a:latin typeface="Calibri"/>
                <a:cs typeface="Calibri"/>
              </a:rPr>
              <a:t>global  </a:t>
            </a:r>
            <a:r>
              <a:rPr sz="2200" spc="-15" dirty="0">
                <a:latin typeface="Calibri"/>
                <a:cs typeface="Calibri"/>
              </a:rPr>
              <a:t>competence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they: </a:t>
            </a:r>
            <a:r>
              <a:rPr sz="2200" spc="-20" dirty="0">
                <a:latin typeface="Calibri"/>
                <a:cs typeface="Calibri"/>
              </a:rPr>
              <a:t>get to </a:t>
            </a:r>
            <a:r>
              <a:rPr sz="2200" spc="-5" dirty="0">
                <a:latin typeface="Calibri"/>
                <a:cs typeface="Calibri"/>
              </a:rPr>
              <a:t>know each  other </a:t>
            </a:r>
            <a:r>
              <a:rPr sz="2200" spc="-20" dirty="0">
                <a:latin typeface="Calibri"/>
                <a:cs typeface="Calibri"/>
              </a:rPr>
              <a:t>better </a:t>
            </a:r>
            <a:r>
              <a:rPr sz="2200" spc="-15" dirty="0">
                <a:latin typeface="Calibri"/>
                <a:cs typeface="Calibri"/>
              </a:rPr>
              <a:t>(examine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cultural  </a:t>
            </a:r>
            <a:r>
              <a:rPr sz="2200" spc="-15" dirty="0">
                <a:latin typeface="Calibri"/>
                <a:cs typeface="Calibri"/>
              </a:rPr>
              <a:t>differences); </a:t>
            </a:r>
            <a:r>
              <a:rPr sz="2200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understand </a:t>
            </a: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5" dirty="0">
                <a:latin typeface="Calibri"/>
                <a:cs typeface="Calibri"/>
              </a:rPr>
              <a:t>each  </a:t>
            </a:r>
            <a:r>
              <a:rPr sz="2200" spc="-15" dirty="0">
                <a:latin typeface="Calibri"/>
                <a:cs typeface="Calibri"/>
              </a:rPr>
              <a:t>perceives </a:t>
            </a:r>
            <a:r>
              <a:rPr sz="2200" spc="-5" dirty="0">
                <a:latin typeface="Calibri"/>
                <a:cs typeface="Calibri"/>
              </a:rPr>
              <a:t>his or </a:t>
            </a:r>
            <a:r>
              <a:rPr sz="2200" spc="-10" dirty="0">
                <a:latin typeface="Calibri"/>
                <a:cs typeface="Calibri"/>
              </a:rPr>
              <a:t>her </a:t>
            </a:r>
            <a:r>
              <a:rPr sz="2200" spc="-15" dirty="0">
                <a:latin typeface="Calibri"/>
                <a:cs typeface="Calibri"/>
              </a:rPr>
              <a:t>role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project </a:t>
            </a:r>
            <a:r>
              <a:rPr sz="2200" spc="-5" dirty="0">
                <a:latin typeface="Calibri"/>
                <a:cs typeface="Calibri"/>
              </a:rPr>
              <a:t>and  the </a:t>
            </a:r>
            <a:r>
              <a:rPr sz="2200" spc="-10" dirty="0">
                <a:latin typeface="Calibri"/>
                <a:cs typeface="Calibri"/>
              </a:rPr>
              <a:t>other's </a:t>
            </a:r>
            <a:r>
              <a:rPr sz="2200" spc="-15" dirty="0">
                <a:latin typeface="Calibri"/>
                <a:cs typeface="Calibri"/>
              </a:rPr>
              <a:t>perspective (understand  </a:t>
            </a:r>
            <a:r>
              <a:rPr sz="2200" spc="-10" dirty="0">
                <a:latin typeface="Calibri"/>
                <a:cs typeface="Calibri"/>
              </a:rPr>
              <a:t>perspectives); </a:t>
            </a:r>
            <a:r>
              <a:rPr sz="2200" spc="-15" dirty="0">
                <a:latin typeface="Calibri"/>
                <a:cs typeface="Calibri"/>
              </a:rPr>
              <a:t>negotiate </a:t>
            </a:r>
            <a:r>
              <a:rPr sz="2200" spc="-10" dirty="0">
                <a:latin typeface="Calibri"/>
                <a:cs typeface="Calibri"/>
              </a:rPr>
              <a:t>misunderstandings  </a:t>
            </a:r>
            <a:r>
              <a:rPr sz="2200" spc="-5" dirty="0">
                <a:latin typeface="Calibri"/>
                <a:cs typeface="Calibri"/>
              </a:rPr>
              <a:t>and clearly </a:t>
            </a:r>
            <a:r>
              <a:rPr sz="2200" spc="-15" dirty="0">
                <a:latin typeface="Calibri"/>
                <a:cs typeface="Calibri"/>
              </a:rPr>
              <a:t>communicate expectations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feelings </a:t>
            </a:r>
            <a:r>
              <a:rPr sz="2200" spc="-20" dirty="0">
                <a:latin typeface="Calibri"/>
                <a:cs typeface="Calibri"/>
              </a:rPr>
              <a:t>(interact </a:t>
            </a:r>
            <a:r>
              <a:rPr sz="2200" spc="-30" dirty="0">
                <a:latin typeface="Calibri"/>
                <a:cs typeface="Calibri"/>
              </a:rPr>
              <a:t>openly, </a:t>
            </a:r>
            <a:r>
              <a:rPr sz="2200" spc="-10" dirty="0">
                <a:latin typeface="Calibri"/>
                <a:cs typeface="Calibri"/>
              </a:rPr>
              <a:t>appropriately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effectively);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15" dirty="0">
                <a:latin typeface="Calibri"/>
                <a:cs typeface="Calibri"/>
              </a:rPr>
              <a:t>stock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what they  </a:t>
            </a:r>
            <a:r>
              <a:rPr sz="2200" spc="-5" dirty="0">
                <a:latin typeface="Calibri"/>
                <a:cs typeface="Calibri"/>
              </a:rPr>
              <a:t>learn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each other </a:t>
            </a:r>
            <a:r>
              <a:rPr sz="2200" spc="-15" dirty="0">
                <a:latin typeface="Calibri"/>
                <a:cs typeface="Calibri"/>
              </a:rPr>
              <a:t>to improve </a:t>
            </a:r>
            <a:r>
              <a:rPr sz="2200" spc="-5" dirty="0">
                <a:latin typeface="Calibri"/>
                <a:cs typeface="Calibri"/>
              </a:rPr>
              <a:t>social  </a:t>
            </a:r>
            <a:r>
              <a:rPr sz="2200" spc="-10" dirty="0">
                <a:latin typeface="Calibri"/>
                <a:cs typeface="Calibri"/>
              </a:rPr>
              <a:t>relationships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their classroom </a:t>
            </a:r>
            <a:r>
              <a:rPr sz="2200" spc="-5" dirty="0">
                <a:latin typeface="Calibri"/>
                <a:cs typeface="Calibri"/>
              </a:rPr>
              <a:t>and school  </a:t>
            </a:r>
            <a:r>
              <a:rPr sz="2200" spc="-10" dirty="0">
                <a:latin typeface="Calibri"/>
                <a:cs typeface="Calibri"/>
              </a:rPr>
              <a:t>(act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collective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well-being).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814" y="1633854"/>
            <a:ext cx="5382260" cy="38481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232410">
              <a:lnSpc>
                <a:spcPct val="800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Учащиеся, </a:t>
            </a:r>
            <a:r>
              <a:rPr sz="2200" spc="-15" dirty="0">
                <a:latin typeface="Calibri"/>
                <a:cs typeface="Calibri"/>
              </a:rPr>
              <a:t>представители </a:t>
            </a:r>
            <a:r>
              <a:rPr sz="2200" spc="-10" dirty="0">
                <a:latin typeface="Calibri"/>
                <a:cs typeface="Calibri"/>
              </a:rPr>
              <a:t>разных </a:t>
            </a:r>
            <a:r>
              <a:rPr sz="2200" spc="-30" dirty="0">
                <a:latin typeface="Calibri"/>
                <a:cs typeface="Calibri"/>
              </a:rPr>
              <a:t>культур,  </a:t>
            </a:r>
            <a:r>
              <a:rPr sz="2200" spc="-10" dirty="0">
                <a:latin typeface="Calibri"/>
                <a:cs typeface="Calibri"/>
              </a:rPr>
              <a:t>вместе работают </a:t>
            </a:r>
            <a:r>
              <a:rPr sz="2200" spc="-5" dirty="0">
                <a:latin typeface="Calibri"/>
                <a:cs typeface="Calibri"/>
              </a:rPr>
              <a:t>над </a:t>
            </a:r>
            <a:r>
              <a:rPr sz="2200" spc="-15" dirty="0">
                <a:latin typeface="Calibri"/>
                <a:cs typeface="Calibri"/>
              </a:rPr>
              <a:t>школьным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проектом.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демонстрируют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глобальную</a:t>
            </a:r>
            <a:endParaRPr sz="2200">
              <a:latin typeface="Calibri"/>
              <a:cs typeface="Calibri"/>
            </a:endParaRPr>
          </a:p>
          <a:p>
            <a:pPr marL="12700" marR="407034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компетентность,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лучше </a:t>
            </a:r>
            <a:r>
              <a:rPr sz="2200" spc="-5" dirty="0">
                <a:latin typeface="Calibri"/>
                <a:cs typeface="Calibri"/>
              </a:rPr>
              <a:t>узнают  </a:t>
            </a:r>
            <a:r>
              <a:rPr sz="2200" spc="-10" dirty="0">
                <a:latin typeface="Calibri"/>
                <a:cs typeface="Calibri"/>
              </a:rPr>
              <a:t>друг друга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(1);</a:t>
            </a:r>
            <a:endParaRPr sz="2200"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</a:pPr>
            <a:r>
              <a:rPr sz="2200" spc="-10" dirty="0">
                <a:latin typeface="Calibri"/>
                <a:cs typeface="Calibri"/>
              </a:rPr>
              <a:t>пытаются </a:t>
            </a:r>
            <a:r>
              <a:rPr sz="2200" spc="-5" dirty="0">
                <a:latin typeface="Calibri"/>
                <a:cs typeface="Calibri"/>
              </a:rPr>
              <a:t>понять,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каждый воспринимает  </a:t>
            </a:r>
            <a:r>
              <a:rPr sz="2200" spc="-5" dirty="0">
                <a:latin typeface="Calibri"/>
                <a:cs typeface="Calibri"/>
              </a:rPr>
              <a:t>свою </a:t>
            </a:r>
            <a:r>
              <a:rPr sz="2200" spc="-15" dirty="0">
                <a:latin typeface="Calibri"/>
                <a:cs typeface="Calibri"/>
              </a:rPr>
              <a:t>роль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проекте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какова точка </a:t>
            </a:r>
            <a:r>
              <a:rPr sz="2200" spc="-5" dirty="0">
                <a:latin typeface="Calibri"/>
                <a:cs typeface="Calibri"/>
              </a:rPr>
              <a:t>зрения  </a:t>
            </a:r>
            <a:r>
              <a:rPr sz="2200" spc="-15" dirty="0">
                <a:latin typeface="Calibri"/>
                <a:cs typeface="Calibri"/>
              </a:rPr>
              <a:t>другого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(2);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</a:pPr>
            <a:r>
              <a:rPr sz="2200" spc="-10" dirty="0">
                <a:latin typeface="Calibri"/>
                <a:cs typeface="Calibri"/>
              </a:rPr>
              <a:t>обсуждают недопонимание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обмениваются  </a:t>
            </a:r>
            <a:r>
              <a:rPr sz="2200" spc="-5" dirty="0">
                <a:latin typeface="Calibri"/>
                <a:cs typeface="Calibri"/>
              </a:rPr>
              <a:t>ожиданиями и чувствами (3);</a:t>
            </a:r>
            <a:endParaRPr sz="2200">
              <a:latin typeface="Calibri"/>
              <a:cs typeface="Calibri"/>
            </a:endParaRPr>
          </a:p>
          <a:p>
            <a:pPr marL="12700" marR="30480" algn="just">
              <a:lnSpc>
                <a:spcPct val="80000"/>
              </a:lnSpc>
              <a:spcBef>
                <a:spcPts val="550"/>
              </a:spcBef>
            </a:pPr>
            <a:r>
              <a:rPr sz="2200" spc="-15" dirty="0">
                <a:latin typeface="Calibri"/>
                <a:cs typeface="Calibri"/>
              </a:rPr>
              <a:t>используют </a:t>
            </a:r>
            <a:r>
              <a:rPr sz="2200" spc="-10" dirty="0">
                <a:latin typeface="Calibri"/>
                <a:cs typeface="Calibri"/>
              </a:rPr>
              <a:t>то, </a:t>
            </a:r>
            <a:r>
              <a:rPr sz="2200" spc="-15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узнают друг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10" dirty="0">
                <a:latin typeface="Calibri"/>
                <a:cs typeface="Calibri"/>
              </a:rPr>
              <a:t>друга,  чтобы </a:t>
            </a:r>
            <a:r>
              <a:rPr sz="2200" spc="-15" dirty="0">
                <a:latin typeface="Calibri"/>
                <a:cs typeface="Calibri"/>
              </a:rPr>
              <a:t>улучшить </a:t>
            </a:r>
            <a:r>
              <a:rPr sz="2200" spc="-5" dirty="0">
                <a:latin typeface="Calibri"/>
                <a:cs typeface="Calibri"/>
              </a:rPr>
              <a:t>социальные отношения в их  </a:t>
            </a:r>
            <a:r>
              <a:rPr sz="2200" spc="-10" dirty="0">
                <a:latin typeface="Calibri"/>
                <a:cs typeface="Calibri"/>
              </a:rPr>
              <a:t>классе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школе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(4).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118" y="6693509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795" y="3191332"/>
            <a:ext cx="5761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КРЕАТИВНОЕ</a:t>
            </a:r>
            <a:r>
              <a:rPr sz="4000" spc="-50" dirty="0"/>
              <a:t> </a:t>
            </a:r>
            <a:r>
              <a:rPr sz="4000" spc="-10" dirty="0"/>
              <a:t>МЫШЛЕНИЕ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486155"/>
            <a:ext cx="8607552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Креативное мышление: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понятие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1" y="858139"/>
            <a:ext cx="11334115" cy="425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Способность </a:t>
            </a:r>
            <a:r>
              <a:rPr sz="3300" spc="-15" dirty="0">
                <a:latin typeface="Calibri"/>
                <a:cs typeface="Calibri"/>
              </a:rPr>
              <a:t>продуктивно </a:t>
            </a:r>
            <a:r>
              <a:rPr sz="3300" spc="-5" dirty="0">
                <a:latin typeface="Calibri"/>
                <a:cs typeface="Calibri"/>
              </a:rPr>
              <a:t>участвовать </a:t>
            </a:r>
            <a:r>
              <a:rPr sz="3300" dirty="0">
                <a:latin typeface="Calibri"/>
                <a:cs typeface="Calibri"/>
              </a:rPr>
              <a:t>в </a:t>
            </a:r>
            <a:r>
              <a:rPr sz="3300" spc="-10" dirty="0">
                <a:latin typeface="Calibri"/>
                <a:cs typeface="Calibri"/>
              </a:rPr>
              <a:t>процессе </a:t>
            </a:r>
            <a:r>
              <a:rPr sz="3300" b="1" spc="-5" dirty="0">
                <a:latin typeface="Calibri"/>
                <a:cs typeface="Calibri"/>
              </a:rPr>
              <a:t>выработки</a:t>
            </a:r>
            <a:r>
              <a:rPr sz="3300" spc="-5" dirty="0">
                <a:latin typeface="Calibri"/>
                <a:cs typeface="Calibri"/>
              </a:rPr>
              <a:t>,  </a:t>
            </a:r>
            <a:r>
              <a:rPr sz="3300" b="1" spc="-10" dirty="0">
                <a:latin typeface="Calibri"/>
                <a:cs typeface="Calibri"/>
              </a:rPr>
              <a:t>оценки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b="1" spc="-5" dirty="0">
                <a:latin typeface="Calibri"/>
                <a:cs typeface="Calibri"/>
              </a:rPr>
              <a:t>совершенствовании </a:t>
            </a:r>
            <a:r>
              <a:rPr sz="3300" spc="-10" dirty="0">
                <a:latin typeface="Calibri"/>
                <a:cs typeface="Calibri"/>
              </a:rPr>
              <a:t>идей, </a:t>
            </a:r>
            <a:r>
              <a:rPr sz="3300" spc="-5" dirty="0">
                <a:latin typeface="Calibri"/>
                <a:cs typeface="Calibri"/>
              </a:rPr>
              <a:t>направленных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на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300" spc="-15" dirty="0">
                <a:latin typeface="Calibri"/>
                <a:cs typeface="Calibri"/>
              </a:rPr>
              <a:t>получение</a:t>
            </a:r>
            <a:endParaRPr sz="3300">
              <a:latin typeface="Calibri"/>
              <a:cs typeface="Calibri"/>
            </a:endParaRPr>
          </a:p>
          <a:p>
            <a:pPr marL="403860" marR="136652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spc="-5" dirty="0">
                <a:latin typeface="Calibri"/>
                <a:cs typeface="Calibri"/>
              </a:rPr>
              <a:t>инновационных </a:t>
            </a:r>
            <a:r>
              <a:rPr sz="3300" spc="-5" dirty="0">
                <a:latin typeface="Calibri"/>
                <a:cs typeface="Calibri"/>
              </a:rPr>
              <a:t>(новых, </a:t>
            </a:r>
            <a:r>
              <a:rPr sz="3300" spc="-10" dirty="0">
                <a:latin typeface="Calibri"/>
                <a:cs typeface="Calibri"/>
              </a:rPr>
              <a:t>новаторских, </a:t>
            </a:r>
            <a:r>
              <a:rPr sz="3300" spc="-5" dirty="0">
                <a:latin typeface="Calibri"/>
                <a:cs typeface="Calibri"/>
              </a:rPr>
              <a:t>оригинальных,  нестандартных, </a:t>
            </a:r>
            <a:r>
              <a:rPr sz="3300" dirty="0">
                <a:latin typeface="Calibri"/>
                <a:cs typeface="Calibri"/>
              </a:rPr>
              <a:t>непривычных) и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b="1" i="1" dirty="0">
                <a:latin typeface="Calibri"/>
                <a:cs typeface="Calibri"/>
              </a:rPr>
              <a:t>эффективных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(действенных, </a:t>
            </a:r>
            <a:r>
              <a:rPr sz="3300" spc="-25" dirty="0">
                <a:latin typeface="Calibri"/>
                <a:cs typeface="Calibri"/>
              </a:rPr>
              <a:t>результативных, </a:t>
            </a:r>
            <a:r>
              <a:rPr sz="3300" spc="-10" dirty="0">
                <a:latin typeface="Calibri"/>
                <a:cs typeface="Calibri"/>
              </a:rPr>
              <a:t>экономичных, </a:t>
            </a:r>
            <a:r>
              <a:rPr sz="3300" spc="-5" dirty="0">
                <a:latin typeface="Calibri"/>
                <a:cs typeface="Calibri"/>
              </a:rPr>
              <a:t>оптимальных</a:t>
            </a:r>
            <a:r>
              <a:rPr sz="3300" spc="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latin typeface="Calibri"/>
                <a:cs typeface="Calibri"/>
              </a:rPr>
              <a:t>решений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  <a:p>
            <a:pPr marL="40386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нового </a:t>
            </a:r>
            <a:r>
              <a:rPr sz="3300" b="1" i="1" spc="-5" dirty="0">
                <a:latin typeface="Calibri"/>
                <a:cs typeface="Calibri"/>
              </a:rPr>
              <a:t>знания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1" y="5186883"/>
            <a:ext cx="985075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эффектного </a:t>
            </a:r>
            <a:r>
              <a:rPr sz="3300" spc="-20" dirty="0">
                <a:latin typeface="Calibri"/>
                <a:cs typeface="Calibri"/>
              </a:rPr>
              <a:t>(впечатляющего,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вдохновляющего,</a:t>
            </a:r>
            <a:endParaRPr sz="3300"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Calibri"/>
                <a:cs typeface="Calibri"/>
              </a:rPr>
              <a:t>необыкновенного, </a:t>
            </a:r>
            <a:r>
              <a:rPr sz="3300" spc="-25" dirty="0">
                <a:latin typeface="Calibri"/>
                <a:cs typeface="Calibri"/>
              </a:rPr>
              <a:t>удивительного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spc="-35" dirty="0">
                <a:latin typeface="Calibri"/>
                <a:cs typeface="Calibri"/>
              </a:rPr>
              <a:t>т.п.) </a:t>
            </a:r>
            <a:r>
              <a:rPr sz="3300" b="1" i="1" spc="-10" dirty="0">
                <a:latin typeface="Calibri"/>
                <a:cs typeface="Calibri"/>
              </a:rPr>
              <a:t>выражения  воображения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4405" y="536575"/>
            <a:ext cx="8392795" cy="6248400"/>
            <a:chOff x="3488435" y="685799"/>
            <a:chExt cx="8392795" cy="5416550"/>
          </a:xfrm>
        </p:grpSpPr>
        <p:sp>
          <p:nvSpPr>
            <p:cNvPr id="3" name="object 3"/>
            <p:cNvSpPr/>
            <p:nvPr/>
          </p:nvSpPr>
          <p:spPr>
            <a:xfrm>
              <a:off x="5847587" y="685799"/>
              <a:ext cx="6033770" cy="5416550"/>
            </a:xfrm>
            <a:custGeom>
              <a:avLst/>
              <a:gdLst/>
              <a:ahLst/>
              <a:cxnLst/>
              <a:rect l="l" t="t" r="r" b="b"/>
              <a:pathLst>
                <a:path w="6033770" h="5416550">
                  <a:moveTo>
                    <a:pt x="0" y="0"/>
                  </a:moveTo>
                  <a:lnTo>
                    <a:pt x="6033516" y="0"/>
                  </a:lnTo>
                  <a:lnTo>
                    <a:pt x="6033516" y="5416296"/>
                  </a:lnTo>
                  <a:lnTo>
                    <a:pt x="0" y="5416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8435" y="2471927"/>
              <a:ext cx="2659380" cy="1842770"/>
            </a:xfrm>
            <a:custGeom>
              <a:avLst/>
              <a:gdLst/>
              <a:ahLst/>
              <a:cxnLst/>
              <a:rect l="l" t="t" r="r" b="b"/>
              <a:pathLst>
                <a:path w="2659379" h="1842770">
                  <a:moveTo>
                    <a:pt x="1813814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1813814" y="1842516"/>
                  </a:lnTo>
                  <a:lnTo>
                    <a:pt x="2659379" y="921258"/>
                  </a:lnTo>
                  <a:lnTo>
                    <a:pt x="1813814" y="0"/>
                  </a:lnTo>
                  <a:close/>
                </a:path>
              </a:pathLst>
            </a:custGeom>
            <a:solidFill>
              <a:srgbClr val="3C9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19800" y="688975"/>
            <a:ext cx="5867400" cy="22226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299210" algn="just">
              <a:lnSpc>
                <a:spcPts val="2020"/>
              </a:lnSpc>
              <a:spcBef>
                <a:spcPts val="5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Приоритетной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целью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становится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функциональной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1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грамотности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системе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общего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(PISA: математическая,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естественнонаучная,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читательская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23" y="1975103"/>
            <a:ext cx="5255260" cy="3119755"/>
          </a:xfrm>
          <a:custGeom>
            <a:avLst/>
            <a:gdLst/>
            <a:ahLst/>
            <a:cxnLst/>
            <a:rect l="l" t="t" r="r" b="b"/>
            <a:pathLst>
              <a:path w="5255260" h="3119754">
                <a:moveTo>
                  <a:pt x="0" y="0"/>
                </a:moveTo>
                <a:lnTo>
                  <a:pt x="5254752" y="0"/>
                </a:lnTo>
                <a:lnTo>
                  <a:pt x="5254752" y="3119628"/>
                </a:lnTo>
                <a:lnTo>
                  <a:pt x="0" y="3119628"/>
                </a:lnTo>
                <a:lnTo>
                  <a:pt x="0" y="0"/>
                </a:lnTo>
                <a:close/>
              </a:path>
            </a:pathLst>
          </a:custGeom>
          <a:solidFill>
            <a:srgbClr val="3C9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5423" y="2001469"/>
            <a:ext cx="298831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50">
              <a:lnSpc>
                <a:spcPct val="100000"/>
              </a:lnSpc>
              <a:spcBef>
                <a:spcPts val="95"/>
              </a:spcBef>
              <a:tabLst>
                <a:tab pos="2155190" algn="l"/>
              </a:tabLst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ИЗМЕНЕНИЕ 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АП</a:t>
            </a:r>
            <a:r>
              <a:rPr sz="37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3700" spc="-50" dirty="0">
                <a:solidFill>
                  <a:srgbClr val="FFFFFF"/>
                </a:solidFill>
                <a:latin typeface="Calibri"/>
                <a:cs typeface="Calibri"/>
              </a:rPr>
              <a:t>КАЧЕСТВО 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ОБЩЕГО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3700" spc="-2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АЗО</a:t>
            </a:r>
            <a:r>
              <a:rPr sz="3700" spc="-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АНИЯ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0" y="3736975"/>
            <a:ext cx="5791200" cy="283526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Создание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поддерживающей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позитивной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среды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счет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изменения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содержания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программ  для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более полного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учета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интересов</a:t>
            </a:r>
            <a:endParaRPr sz="2800">
              <a:latin typeface="Calibri"/>
              <a:cs typeface="Calibri"/>
            </a:endParaRPr>
          </a:p>
          <a:p>
            <a:pPr marL="12700" marR="339090">
              <a:lnSpc>
                <a:spcPct val="8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учащихся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требований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21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века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(Япония,  Сингапур,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Китай,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Корея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860" y="358215"/>
            <a:ext cx="870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Креативное мышление </a:t>
            </a:r>
            <a:r>
              <a:rPr sz="3600" dirty="0"/>
              <a:t>(примеры</a:t>
            </a:r>
            <a:r>
              <a:rPr sz="3600" spc="-70" dirty="0"/>
              <a:t> </a:t>
            </a:r>
            <a:r>
              <a:rPr sz="3600" dirty="0"/>
              <a:t>заданий)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9503" y="1532889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4">
                <a:moveTo>
                  <a:pt x="6350" y="0"/>
                </a:moveTo>
                <a:lnTo>
                  <a:pt x="6350" y="740918"/>
                </a:lnTo>
              </a:path>
              <a:path w="3757295" h="741044">
                <a:moveTo>
                  <a:pt x="3750360" y="0"/>
                </a:moveTo>
                <a:lnTo>
                  <a:pt x="3750360" y="740918"/>
                </a:lnTo>
              </a:path>
              <a:path w="3757295" h="741044">
                <a:moveTo>
                  <a:pt x="0" y="6350"/>
                </a:moveTo>
                <a:lnTo>
                  <a:pt x="3756710" y="6350"/>
                </a:lnTo>
              </a:path>
              <a:path w="3757295" h="741044">
                <a:moveTo>
                  <a:pt x="0" y="734568"/>
                </a:moveTo>
                <a:lnTo>
                  <a:pt x="3756710" y="7345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203" y="1555750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вредным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привычкам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503" y="4396866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5">
                <a:moveTo>
                  <a:pt x="6350" y="0"/>
                </a:moveTo>
                <a:lnTo>
                  <a:pt x="6350" y="444753"/>
                </a:lnTo>
              </a:path>
              <a:path w="3757295" h="445135">
                <a:moveTo>
                  <a:pt x="3750741" y="0"/>
                </a:moveTo>
                <a:lnTo>
                  <a:pt x="3750741" y="444753"/>
                </a:lnTo>
              </a:path>
              <a:path w="3757295" h="445135">
                <a:moveTo>
                  <a:pt x="0" y="6349"/>
                </a:moveTo>
                <a:lnTo>
                  <a:pt x="3757091" y="6349"/>
                </a:lnTo>
              </a:path>
              <a:path w="3757295" h="445135">
                <a:moveTo>
                  <a:pt x="0" y="438403"/>
                </a:moveTo>
                <a:lnTo>
                  <a:pt x="3757091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644" y="4420616"/>
            <a:ext cx="1971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будущего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503" y="5677408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5">
                <a:moveTo>
                  <a:pt x="6350" y="0"/>
                </a:moveTo>
                <a:lnTo>
                  <a:pt x="6350" y="740943"/>
                </a:lnTo>
              </a:path>
              <a:path w="3757295" h="741045">
                <a:moveTo>
                  <a:pt x="3750360" y="0"/>
                </a:moveTo>
                <a:lnTo>
                  <a:pt x="3750360" y="740943"/>
                </a:lnTo>
              </a:path>
              <a:path w="3757295" h="741045">
                <a:moveTo>
                  <a:pt x="0" y="6349"/>
                </a:moveTo>
                <a:lnTo>
                  <a:pt x="3756710" y="6349"/>
                </a:lnTo>
              </a:path>
              <a:path w="3757295" h="741045">
                <a:moveTo>
                  <a:pt x="0" y="734593"/>
                </a:moveTo>
                <a:lnTo>
                  <a:pt x="3756710" y="7345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644" y="5701385"/>
            <a:ext cx="31362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Изобретаем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соревнование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2245" y="163156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5">
                <a:moveTo>
                  <a:pt x="6350" y="0"/>
                </a:moveTo>
                <a:lnTo>
                  <a:pt x="6350" y="444753"/>
                </a:lnTo>
              </a:path>
              <a:path w="3756659" h="445135">
                <a:moveTo>
                  <a:pt x="3750309" y="0"/>
                </a:moveTo>
                <a:lnTo>
                  <a:pt x="3750309" y="444753"/>
                </a:lnTo>
              </a:path>
              <a:path w="3756659" h="445135">
                <a:moveTo>
                  <a:pt x="0" y="6350"/>
                </a:moveTo>
                <a:lnTo>
                  <a:pt x="3756659" y="6350"/>
                </a:lnTo>
              </a:path>
              <a:path w="3756659" h="445135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4945" y="1654251"/>
            <a:ext cx="37312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Геометрические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фигуры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605" y="5652770"/>
            <a:ext cx="3743960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чистоту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0440" y="2999739"/>
            <a:ext cx="3756660" cy="741045"/>
          </a:xfrm>
          <a:custGeom>
            <a:avLst/>
            <a:gdLst/>
            <a:ahLst/>
            <a:cxnLst/>
            <a:rect l="l" t="t" r="r" b="b"/>
            <a:pathLst>
              <a:path w="3756659" h="741045">
                <a:moveTo>
                  <a:pt x="6350" y="0"/>
                </a:moveTo>
                <a:lnTo>
                  <a:pt x="6350" y="741045"/>
                </a:lnTo>
              </a:path>
              <a:path w="3756659" h="741045">
                <a:moveTo>
                  <a:pt x="3750309" y="0"/>
                </a:moveTo>
                <a:lnTo>
                  <a:pt x="3750309" y="741045"/>
                </a:lnTo>
              </a:path>
              <a:path w="3756659" h="741045">
                <a:moveTo>
                  <a:pt x="0" y="6350"/>
                </a:moveTo>
                <a:lnTo>
                  <a:pt x="3756659" y="6350"/>
                </a:lnTo>
              </a:path>
              <a:path w="3756659" h="741045">
                <a:moveTo>
                  <a:pt x="0" y="734695"/>
                </a:moveTo>
                <a:lnTo>
                  <a:pt x="3756659" y="734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6545" y="3023108"/>
            <a:ext cx="3566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Игра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«Путешествие по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школе»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503" y="1054988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4">
                <a:moveTo>
                  <a:pt x="6350" y="0"/>
                </a:moveTo>
                <a:lnTo>
                  <a:pt x="6350" y="444754"/>
                </a:lnTo>
              </a:path>
              <a:path w="3757295" h="445134">
                <a:moveTo>
                  <a:pt x="3750360" y="0"/>
                </a:moveTo>
                <a:lnTo>
                  <a:pt x="3750360" y="444754"/>
                </a:lnTo>
              </a:path>
              <a:path w="3757295" h="445134">
                <a:moveTo>
                  <a:pt x="0" y="6350"/>
                </a:moveTo>
                <a:lnTo>
                  <a:pt x="3756710" y="6350"/>
                </a:lnTo>
              </a:path>
              <a:path w="3757295" h="445134">
                <a:moveTo>
                  <a:pt x="0" y="438404"/>
                </a:moveTo>
                <a:lnTo>
                  <a:pt x="3756710" y="438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203" y="1077848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2245" y="116204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4">
                <a:moveTo>
                  <a:pt x="6350" y="0"/>
                </a:moveTo>
                <a:lnTo>
                  <a:pt x="6350" y="444753"/>
                </a:lnTo>
              </a:path>
              <a:path w="3756659" h="445134">
                <a:moveTo>
                  <a:pt x="3750309" y="0"/>
                </a:moveTo>
                <a:lnTo>
                  <a:pt x="3750309" y="444753"/>
                </a:lnTo>
              </a:path>
              <a:path w="3756659" h="445134">
                <a:moveTo>
                  <a:pt x="0" y="6350"/>
                </a:moveTo>
                <a:lnTo>
                  <a:pt x="3756659" y="6350"/>
                </a:lnTo>
              </a:path>
              <a:path w="3756659" h="445134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4945" y="1185164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5356" y="1976627"/>
            <a:ext cx="1770888" cy="9707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997963"/>
            <a:ext cx="1575815" cy="9144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245102" y="2103881"/>
            <a:ext cx="3312160" cy="759460"/>
          </a:xfrm>
          <a:custGeom>
            <a:avLst/>
            <a:gdLst/>
            <a:ahLst/>
            <a:cxnLst/>
            <a:rect l="l" t="t" r="r" b="b"/>
            <a:pathLst>
              <a:path w="331215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2176" y="189737"/>
                </a:lnTo>
                <a:lnTo>
                  <a:pt x="2932176" y="0"/>
                </a:lnTo>
                <a:lnTo>
                  <a:pt x="3311652" y="379475"/>
                </a:lnTo>
                <a:lnTo>
                  <a:pt x="2932176" y="758951"/>
                </a:lnTo>
                <a:lnTo>
                  <a:pt x="2932176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86680" y="2344039"/>
            <a:ext cx="242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Визуальное</a:t>
            </a:r>
            <a:r>
              <a:rPr sz="15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395471"/>
            <a:ext cx="1575815" cy="9784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5853" y="3006089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Сюжет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спектакля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8195" y="3395471"/>
            <a:ext cx="1912620" cy="9723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351776" y="4348733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Хочу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помочь!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6353" y="3510533"/>
            <a:ext cx="3313429" cy="759460"/>
          </a:xfrm>
          <a:custGeom>
            <a:avLst/>
            <a:gdLst/>
            <a:ahLst/>
            <a:cxnLst/>
            <a:rect l="l" t="t" r="r" b="b"/>
            <a:pathLst>
              <a:path w="331342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3700" y="189737"/>
                </a:lnTo>
                <a:lnTo>
                  <a:pt x="2933700" y="0"/>
                </a:lnTo>
                <a:lnTo>
                  <a:pt x="3313176" y="379475"/>
                </a:lnTo>
                <a:lnTo>
                  <a:pt x="2933700" y="758951"/>
                </a:lnTo>
                <a:lnTo>
                  <a:pt x="2933700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71771" y="3751326"/>
            <a:ext cx="2482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Письменное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5904" y="4756403"/>
            <a:ext cx="10383520" cy="927100"/>
            <a:chOff x="755904" y="4756403"/>
            <a:chExt cx="10383520" cy="92710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4808219"/>
              <a:ext cx="1781556" cy="8747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0096" y="4756403"/>
              <a:ext cx="1988820" cy="8961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45101" y="4808981"/>
              <a:ext cx="3312160" cy="759460"/>
            </a:xfrm>
            <a:custGeom>
              <a:avLst/>
              <a:gdLst/>
              <a:ahLst/>
              <a:cxnLst/>
              <a:rect l="l" t="t" r="r" b="b"/>
              <a:pathLst>
                <a:path w="3312159" h="759460">
                  <a:moveTo>
                    <a:pt x="0" y="379476"/>
                  </a:moveTo>
                  <a:lnTo>
                    <a:pt x="379475" y="0"/>
                  </a:lnTo>
                  <a:lnTo>
                    <a:pt x="379475" y="189738"/>
                  </a:lnTo>
                  <a:lnTo>
                    <a:pt x="2932176" y="189738"/>
                  </a:lnTo>
                  <a:lnTo>
                    <a:pt x="2932176" y="0"/>
                  </a:lnTo>
                  <a:lnTo>
                    <a:pt x="3311652" y="379476"/>
                  </a:lnTo>
                  <a:lnTo>
                    <a:pt x="2932176" y="758952"/>
                  </a:lnTo>
                  <a:lnTo>
                    <a:pt x="2932176" y="569214"/>
                  </a:lnTo>
                  <a:lnTo>
                    <a:pt x="379475" y="569214"/>
                  </a:lnTo>
                  <a:lnTo>
                    <a:pt x="379475" y="758952"/>
                  </a:lnTo>
                  <a:lnTo>
                    <a:pt x="0" y="37947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08957" y="5050028"/>
            <a:ext cx="2583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проблем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5904" y="6099047"/>
            <a:ext cx="10361930" cy="954405"/>
            <a:chOff x="755904" y="6099047"/>
            <a:chExt cx="10361930" cy="95440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04" y="6117335"/>
              <a:ext cx="1671827" cy="896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9463" y="6099047"/>
              <a:ext cx="928116" cy="9144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65269" y="6137909"/>
              <a:ext cx="3671570" cy="902335"/>
            </a:xfrm>
            <a:custGeom>
              <a:avLst/>
              <a:gdLst/>
              <a:ahLst/>
              <a:cxnLst/>
              <a:rect l="l" t="t" r="r" b="b"/>
              <a:pathLst>
                <a:path w="3671570" h="902334">
                  <a:moveTo>
                    <a:pt x="0" y="451103"/>
                  </a:moveTo>
                  <a:lnTo>
                    <a:pt x="451103" y="0"/>
                  </a:lnTo>
                  <a:lnTo>
                    <a:pt x="451103" y="225551"/>
                  </a:lnTo>
                  <a:lnTo>
                    <a:pt x="3220211" y="225551"/>
                  </a:lnTo>
                  <a:lnTo>
                    <a:pt x="3220211" y="0"/>
                  </a:lnTo>
                  <a:lnTo>
                    <a:pt x="3671315" y="451103"/>
                  </a:lnTo>
                  <a:lnTo>
                    <a:pt x="3220211" y="902207"/>
                  </a:lnTo>
                  <a:lnTo>
                    <a:pt x="3220211" y="676655"/>
                  </a:lnTo>
                  <a:lnTo>
                    <a:pt x="451103" y="676655"/>
                  </a:lnTo>
                  <a:lnTo>
                    <a:pt x="451103" y="902207"/>
                  </a:lnTo>
                  <a:lnTo>
                    <a:pt x="0" y="451103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1238" y="6346647"/>
            <a:ext cx="2658745" cy="41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62025" marR="5080" indent="-949960">
              <a:lnSpc>
                <a:spcPct val="70000"/>
              </a:lnSpc>
              <a:spcBef>
                <a:spcPts val="64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естественнонаучных  проблем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146175"/>
            <a:ext cx="9700260" cy="204590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900" dirty="0">
                <a:solidFill>
                  <a:srgbClr val="FF0000"/>
                </a:solidFill>
                <a:effectLst/>
              </a:rPr>
              <a:t>Обязательный компонент </a:t>
            </a:r>
            <a:r>
              <a:rPr lang="ru-RU" sz="2900" dirty="0" err="1">
                <a:solidFill>
                  <a:srgbClr val="FF0000"/>
                </a:solidFill>
                <a:effectLst/>
              </a:rPr>
              <a:t>метапредметных</a:t>
            </a:r>
            <a:r>
              <a:rPr lang="ru-RU" sz="2900" dirty="0">
                <a:solidFill>
                  <a:srgbClr val="FF0000"/>
                </a:solidFill>
                <a:effectLst/>
              </a:rPr>
              <a:t> результатов освоения основной образовательной программы</a:t>
            </a:r>
            <a:r>
              <a:rPr lang="ru-RU" sz="2400" dirty="0">
                <a:solidFill>
                  <a:srgbClr val="FF0000"/>
                </a:solidFill>
                <a:effectLst/>
              </a:rPr>
              <a:t>: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88638" y="3358750"/>
            <a:ext cx="10206082" cy="170354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ru-RU" sz="2400" dirty="0"/>
              <a:t>- </a:t>
            </a: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овладение навыками смыслового чтения текстов различных стилей и жанров в соответствии с целями и задачами;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273791" cy="123110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по формированию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смыслового чтения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7175"/>
            <a:ext cx="10609884" cy="584775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Задай вопрос»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«Читаем и спрашиваем»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«Верные – неверные утверждения»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«Дневник двойных записей»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«Чтение с пометками»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«Ассоциативный куст»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«Ромашка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«Кубик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«Приём тонких и толстых вопросов»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«Чтение с остановками»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«Таблица ЗХУ»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«Дерево предсказаний»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63" rIns="0" bIns="0" rtlCol="0">
            <a:spAutoFit/>
          </a:bodyPr>
          <a:lstStyle/>
          <a:p>
            <a:pPr marL="4057015" marR="5080" indent="-34766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Особенности заданий </a:t>
            </a:r>
            <a:r>
              <a:rPr sz="3200" spc="-5" dirty="0">
                <a:solidFill>
                  <a:srgbClr val="001F5F"/>
                </a:solidFill>
              </a:rPr>
              <a:t>для оценки функциональной  </a:t>
            </a:r>
            <a:r>
              <a:rPr sz="3200" dirty="0">
                <a:solidFill>
                  <a:srgbClr val="001F5F"/>
                </a:solidFill>
              </a:rPr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91158" y="1433322"/>
            <a:ext cx="9690100" cy="47796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16559" marR="5080" indent="-40386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415925" algn="l"/>
                <a:tab pos="416559" algn="l"/>
                <a:tab pos="5283200" algn="l"/>
              </a:tabLst>
            </a:pPr>
            <a:r>
              <a:rPr sz="2800" spc="-5" dirty="0">
                <a:latin typeface="Calibri"/>
                <a:cs typeface="Calibri"/>
              </a:rPr>
              <a:t>Задача, поставленная вне </a:t>
            </a:r>
            <a:r>
              <a:rPr sz="2800" spc="-10" dirty="0">
                <a:latin typeface="Calibri"/>
                <a:cs typeface="Calibri"/>
              </a:rPr>
              <a:t>предметной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решаемая </a:t>
            </a:r>
            <a:r>
              <a:rPr sz="2800" spc="-5" dirty="0">
                <a:latin typeface="Calibri"/>
                <a:cs typeface="Calibri"/>
              </a:rPr>
              <a:t>с  помощью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предметных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знаний,	например, </a:t>
            </a:r>
            <a:r>
              <a:rPr sz="2800" spc="-5">
                <a:latin typeface="Calibri"/>
                <a:cs typeface="Calibri"/>
              </a:rPr>
              <a:t>по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математике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86360" indent="-40386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415925" algn="l"/>
                <a:tab pos="416559" algn="l"/>
                <a:tab pos="322453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каждом </a:t>
            </a:r>
            <a:r>
              <a:rPr sz="2800" spc="-10" dirty="0">
                <a:latin typeface="Calibri"/>
                <a:cs typeface="Calibri"/>
              </a:rPr>
              <a:t>из </a:t>
            </a:r>
            <a:r>
              <a:rPr sz="2800" spc="-5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описываются </a:t>
            </a:r>
            <a:r>
              <a:rPr sz="2800" spc="-5" dirty="0">
                <a:latin typeface="Calibri"/>
                <a:cs typeface="Calibri"/>
              </a:rPr>
              <a:t>жизненная ситуация, </a:t>
            </a:r>
            <a:r>
              <a:rPr sz="2800" spc="-20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правило,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близкая	</a:t>
            </a:r>
            <a:r>
              <a:rPr sz="2800" spc="-5">
                <a:latin typeface="Calibri"/>
                <a:cs typeface="Calibri"/>
              </a:rPr>
              <a:t>понятная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учащемуся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35255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Контекст </a:t>
            </a:r>
            <a:r>
              <a:rPr sz="2800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близок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проблемным </a:t>
            </a:r>
            <a:r>
              <a:rPr sz="2800" spc="-5" dirty="0">
                <a:latin typeface="Calibri"/>
                <a:cs typeface="Calibri"/>
              </a:rPr>
              <a:t>ситуациям,  возникающим в </a:t>
            </a:r>
            <a:r>
              <a:rPr sz="2800" spc="-10">
                <a:latin typeface="Calibri"/>
                <a:cs typeface="Calibri"/>
              </a:rPr>
              <a:t>повседневной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жизни</a:t>
            </a:r>
            <a:r>
              <a:rPr lang="ru-RU" sz="2800" spc="-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0" dirty="0">
                <a:latin typeface="Calibri"/>
                <a:cs typeface="Calibri"/>
              </a:rPr>
              <a:t>Ситуация </a:t>
            </a:r>
            <a:r>
              <a:rPr sz="2800" spc="-15" dirty="0">
                <a:latin typeface="Calibri"/>
                <a:cs typeface="Calibri"/>
              </a:rPr>
              <a:t>требует </a:t>
            </a:r>
            <a:r>
              <a:rPr sz="2800" spc="-5" dirty="0">
                <a:latin typeface="Calibri"/>
                <a:cs typeface="Calibri"/>
              </a:rPr>
              <a:t>осознанного выбора </a:t>
            </a:r>
            <a:r>
              <a:rPr sz="2800" spc="-30">
                <a:latin typeface="Calibri"/>
                <a:cs typeface="Calibri"/>
              </a:rPr>
              <a:t>модели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поведения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42240" indent="-403860">
              <a:lnSpc>
                <a:spcPts val="2690"/>
              </a:lnSpc>
              <a:spcBef>
                <a:spcPts val="67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5" dirty="0">
                <a:latin typeface="Calibri"/>
                <a:cs typeface="Calibri"/>
              </a:rPr>
              <a:t>Вопросы </a:t>
            </a:r>
            <a:r>
              <a:rPr sz="2800" spc="-15" dirty="0">
                <a:latin typeface="Calibri"/>
                <a:cs typeface="Calibri"/>
              </a:rPr>
              <a:t>изложены </a:t>
            </a:r>
            <a:r>
              <a:rPr sz="2800" spc="-10" dirty="0">
                <a:latin typeface="Calibri"/>
                <a:cs typeface="Calibri"/>
              </a:rPr>
              <a:t>простым, </a:t>
            </a:r>
            <a:r>
              <a:rPr sz="2800" spc="-5" dirty="0">
                <a:latin typeface="Calibri"/>
                <a:cs typeface="Calibri"/>
              </a:rPr>
              <a:t>ясным </a:t>
            </a:r>
            <a:r>
              <a:rPr sz="2800" spc="-15" dirty="0">
                <a:latin typeface="Calibri"/>
                <a:cs typeface="Calibri"/>
              </a:rPr>
              <a:t>языком </a:t>
            </a:r>
            <a:r>
              <a:rPr sz="2800" spc="-5" dirty="0">
                <a:latin typeface="Calibri"/>
                <a:cs typeface="Calibri"/>
              </a:rPr>
              <a:t>и,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</a:t>
            </a:r>
            <a:r>
              <a:rPr sz="2800" spc="-5">
                <a:latin typeface="Calibri"/>
                <a:cs typeface="Calibri"/>
              </a:rPr>
              <a:t>,  </a:t>
            </a:r>
            <a:r>
              <a:rPr sz="2800" spc="-10" smtClean="0">
                <a:latin typeface="Calibri"/>
                <a:cs typeface="Calibri"/>
              </a:rPr>
              <a:t>немногословны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6891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45" dirty="0">
                <a:latin typeface="Calibri"/>
                <a:cs typeface="Calibri"/>
              </a:rPr>
              <a:t>Требуют </a:t>
            </a:r>
            <a:r>
              <a:rPr sz="2800" spc="-15" dirty="0">
                <a:latin typeface="Calibri"/>
                <a:cs typeface="Calibri"/>
              </a:rPr>
              <a:t>перевода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обыденного </a:t>
            </a:r>
            <a:r>
              <a:rPr sz="2800" spc="-15" dirty="0">
                <a:latin typeface="Calibri"/>
                <a:cs typeface="Calibri"/>
              </a:rPr>
              <a:t>языка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язык предметной 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10" dirty="0">
                <a:latin typeface="Calibri"/>
                <a:cs typeface="Calibri"/>
              </a:rPr>
              <a:t>(математики, физики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5" dirty="0">
                <a:latin typeface="Calibri"/>
                <a:cs typeface="Calibri"/>
              </a:rPr>
              <a:t>иллюстрации: рисунки,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таблицы.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19" y="6173723"/>
            <a:ext cx="2688335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527175"/>
            <a:ext cx="10660380" cy="28931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Какие задачи нужно предлагать нашим учащимся, чтобы развить их умственные способности и научить применять полученные знания в реальных условиях?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7118" y="6699605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Times New Roman"/>
                <a:cs typeface="Times New Roman"/>
              </a:rPr>
              <a:t>87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2741" y="322021"/>
            <a:ext cx="221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002060"/>
                </a:solidFill>
                <a:latin typeface="Arial"/>
                <a:cs typeface="Arial"/>
              </a:rPr>
              <a:t>Что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делать?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581" y="1000759"/>
            <a:ext cx="9441180" cy="483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Эффективное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введение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2300"/>
              </a:spcBef>
              <a:buFont typeface="Wingdings"/>
              <a:buChar char=""/>
              <a:tabLst>
                <a:tab pos="539750" algn="l"/>
                <a:tab pos="540385" algn="l"/>
              </a:tabLst>
            </a:pP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реализация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педагогических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практик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развивающего</a:t>
            </a:r>
            <a:r>
              <a:rPr sz="2400" i="1" spc="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539750" indent="-527685">
              <a:lnSpc>
                <a:spcPts val="2450"/>
              </a:lnSpc>
              <a:spcBef>
                <a:spcPts val="715"/>
              </a:spcBef>
              <a:buFont typeface="Wingdings"/>
              <a:buChar char=""/>
              <a:tabLst>
                <a:tab pos="539750" algn="l"/>
                <a:tab pos="540385" algn="l"/>
              </a:tabLst>
            </a:pP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внедрение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новой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системы учебных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заданий </a:t>
            </a:r>
            <a:r>
              <a:rPr sz="2400" i="1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sz="2400" i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учебных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455930" marR="2112010">
              <a:lnSpc>
                <a:spcPct val="70000"/>
              </a:lnSpc>
              <a:spcBef>
                <a:spcPts val="430"/>
              </a:spcBef>
            </a:pP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ситуаций, ориентированных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формирование  функциональной</a:t>
            </a:r>
            <a:r>
              <a:rPr sz="2400" i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грамотности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625475" algn="l"/>
                <a:tab pos="626110" algn="l"/>
              </a:tabLst>
            </a:pP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повышение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квалификации</a:t>
            </a:r>
            <a:r>
              <a:rPr sz="2400" i="1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учителей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Учебно-методические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средства</a:t>
            </a:r>
            <a:r>
              <a:rPr sz="2400" b="1" i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обучения: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305"/>
              </a:spcBef>
              <a:buFont typeface="Wingdings"/>
              <a:buChar char=""/>
              <a:tabLst>
                <a:tab pos="368300" algn="l"/>
                <a:tab pos="2413000" algn="l"/>
              </a:tabLst>
            </a:pP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технологии	</a:t>
            </a:r>
            <a:r>
              <a:rPr sz="2400" b="1" i="1" spc="-20" dirty="0">
                <a:solidFill>
                  <a:srgbClr val="1F487C"/>
                </a:solidFill>
                <a:latin typeface="Arial"/>
                <a:cs typeface="Arial"/>
              </a:rPr>
              <a:t>развивающего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обучения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368300" algn="l"/>
              </a:tabLst>
            </a:pPr>
            <a:r>
              <a:rPr sz="2400" b="1" i="1" spc="-10" dirty="0">
                <a:solidFill>
                  <a:srgbClr val="1F487C"/>
                </a:solidFill>
                <a:latin typeface="Arial"/>
                <a:cs typeface="Arial"/>
              </a:rPr>
              <a:t>эффективные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педагогические</a:t>
            </a:r>
            <a:r>
              <a:rPr sz="2400" b="1" i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практики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368300" algn="l"/>
              </a:tabLst>
            </a:pP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учебные задания 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учебные</a:t>
            </a:r>
            <a:r>
              <a:rPr sz="2400" b="1" i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ситуации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36575"/>
            <a:ext cx="9362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3600" spc="-3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sz="3600"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308" y="1742693"/>
            <a:ext cx="10028555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b="1" spc="-5" dirty="0">
                <a:latin typeface="Calibri"/>
                <a:cs typeface="Calibri"/>
              </a:rPr>
              <a:t>Леонтьев А.А</a:t>
            </a:r>
            <a:r>
              <a:rPr sz="3400" spc="-5" dirty="0">
                <a:latin typeface="Calibri"/>
                <a:cs typeface="Calibri"/>
              </a:rPr>
              <a:t>.: </a:t>
            </a:r>
            <a:r>
              <a:rPr sz="3400" spc="-10" dirty="0">
                <a:latin typeface="Calibri"/>
                <a:cs typeface="Calibri"/>
              </a:rPr>
              <a:t>«</a:t>
            </a:r>
            <a:r>
              <a:rPr sz="3400" b="1" spc="-10" dirty="0">
                <a:latin typeface="Calibri"/>
                <a:cs typeface="Calibri"/>
              </a:rPr>
              <a:t>Функционально грамотный</a:t>
            </a:r>
            <a:r>
              <a:rPr sz="3400" b="1" spc="6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человек</a:t>
            </a:r>
            <a:endParaRPr sz="3400">
              <a:latin typeface="Calibri"/>
              <a:cs typeface="Calibri"/>
            </a:endParaRPr>
          </a:p>
          <a:p>
            <a:pPr marL="40005" marR="354965">
              <a:lnSpc>
                <a:spcPts val="3670"/>
              </a:lnSpc>
              <a:spcBef>
                <a:spcPts val="260"/>
              </a:spcBef>
            </a:pPr>
            <a:r>
              <a:rPr sz="3400" spc="-5" dirty="0">
                <a:latin typeface="Calibri"/>
                <a:cs typeface="Calibri"/>
              </a:rPr>
              <a:t>— </a:t>
            </a:r>
            <a:r>
              <a:rPr sz="3400" spc="-25" dirty="0">
                <a:latin typeface="Calibri"/>
                <a:cs typeface="Calibri"/>
              </a:rPr>
              <a:t>это </a:t>
            </a:r>
            <a:r>
              <a:rPr sz="3400" spc="-15" dirty="0">
                <a:latin typeface="Calibri"/>
                <a:cs typeface="Calibri"/>
              </a:rPr>
              <a:t>человек, </a:t>
            </a:r>
            <a:r>
              <a:rPr sz="3400" spc="-25" dirty="0">
                <a:latin typeface="Calibri"/>
                <a:cs typeface="Calibri"/>
              </a:rPr>
              <a:t>который </a:t>
            </a:r>
            <a:r>
              <a:rPr sz="3400" spc="-10" dirty="0">
                <a:latin typeface="Calibri"/>
                <a:cs typeface="Calibri"/>
              </a:rPr>
              <a:t>способен </a:t>
            </a:r>
            <a:r>
              <a:rPr sz="3400" spc="-15" dirty="0">
                <a:latin typeface="Calibri"/>
                <a:cs typeface="Calibri"/>
              </a:rPr>
              <a:t>использовать </a:t>
            </a:r>
            <a:r>
              <a:rPr sz="3400" spc="-5" dirty="0">
                <a:latin typeface="Calibri"/>
                <a:cs typeface="Calibri"/>
              </a:rPr>
              <a:t>все  </a:t>
            </a:r>
            <a:r>
              <a:rPr sz="3400" spc="-10" dirty="0">
                <a:latin typeface="Calibri"/>
                <a:cs typeface="Calibri"/>
              </a:rPr>
              <a:t>постоянно </a:t>
            </a:r>
            <a:r>
              <a:rPr sz="3400" spc="-5" dirty="0">
                <a:latin typeface="Calibri"/>
                <a:cs typeface="Calibri"/>
              </a:rPr>
              <a:t>приобретаемые в течение жизни знания,  </a:t>
            </a:r>
            <a:r>
              <a:rPr sz="3400" spc="-10" dirty="0">
                <a:latin typeface="Calibri"/>
                <a:cs typeface="Calibri"/>
              </a:rPr>
              <a:t>умения </a:t>
            </a:r>
            <a:r>
              <a:rPr sz="3400" spc="-5" dirty="0">
                <a:latin typeface="Calibri"/>
                <a:cs typeface="Calibri"/>
              </a:rPr>
              <a:t>и навыки </a:t>
            </a:r>
            <a:r>
              <a:rPr sz="3400" spc="-10" dirty="0">
                <a:latin typeface="Calibri"/>
                <a:cs typeface="Calibri"/>
              </a:rPr>
              <a:t>для </a:t>
            </a:r>
            <a:r>
              <a:rPr sz="3400" spc="-5" dirty="0">
                <a:latin typeface="Calibri"/>
                <a:cs typeface="Calibri"/>
              </a:rPr>
              <a:t>решения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максимально</a:t>
            </a:r>
            <a:endParaRPr sz="3400">
              <a:latin typeface="Calibri"/>
              <a:cs typeface="Calibri"/>
            </a:endParaRPr>
          </a:p>
          <a:p>
            <a:pPr marL="40005" marR="425450">
              <a:lnSpc>
                <a:spcPts val="3670"/>
              </a:lnSpc>
              <a:spcBef>
                <a:spcPts val="10"/>
              </a:spcBef>
            </a:pPr>
            <a:r>
              <a:rPr sz="3400" spc="-15" dirty="0">
                <a:latin typeface="Calibri"/>
                <a:cs typeface="Calibri"/>
              </a:rPr>
              <a:t>широкого </a:t>
            </a:r>
            <a:r>
              <a:rPr sz="3400" spc="-5" dirty="0">
                <a:latin typeface="Calibri"/>
                <a:cs typeface="Calibri"/>
              </a:rPr>
              <a:t>диапазона жизненных </a:t>
            </a:r>
            <a:r>
              <a:rPr sz="3400" dirty="0">
                <a:latin typeface="Calibri"/>
                <a:cs typeface="Calibri"/>
              </a:rPr>
              <a:t>задач </a:t>
            </a:r>
            <a:r>
              <a:rPr sz="3400" spc="-5" dirty="0">
                <a:latin typeface="Calibri"/>
                <a:cs typeface="Calibri"/>
              </a:rPr>
              <a:t>в </a:t>
            </a:r>
            <a:r>
              <a:rPr sz="3400" spc="-10" dirty="0">
                <a:latin typeface="Calibri"/>
                <a:cs typeface="Calibri"/>
              </a:rPr>
              <a:t>различных  </a:t>
            </a:r>
            <a:r>
              <a:rPr sz="3400" dirty="0">
                <a:latin typeface="Calibri"/>
                <a:cs typeface="Calibri"/>
              </a:rPr>
              <a:t>сферах </a:t>
            </a:r>
            <a:r>
              <a:rPr sz="3400" spc="-15" dirty="0">
                <a:latin typeface="Calibri"/>
                <a:cs typeface="Calibri"/>
              </a:rPr>
              <a:t>человеческой деятельности, </a:t>
            </a:r>
            <a:r>
              <a:rPr sz="3400" spc="-10" dirty="0">
                <a:latin typeface="Calibri"/>
                <a:cs typeface="Calibri"/>
              </a:rPr>
              <a:t>общения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и</a:t>
            </a:r>
            <a:endParaRPr sz="3400">
              <a:latin typeface="Calibri"/>
              <a:cs typeface="Calibri"/>
            </a:endParaRPr>
          </a:p>
          <a:p>
            <a:pPr marL="40005">
              <a:lnSpc>
                <a:spcPts val="3420"/>
              </a:lnSpc>
            </a:pPr>
            <a:r>
              <a:rPr sz="3400" spc="-5" dirty="0">
                <a:latin typeface="Calibri"/>
                <a:cs typeface="Calibri"/>
              </a:rPr>
              <a:t>социальных </a:t>
            </a:r>
            <a:r>
              <a:rPr sz="3400" spc="-10">
                <a:latin typeface="Calibri"/>
                <a:cs typeface="Calibri"/>
              </a:rPr>
              <a:t>отношений</a:t>
            </a:r>
            <a:r>
              <a:rPr sz="3400" spc="-10" smtClean="0">
                <a:latin typeface="Calibri"/>
                <a:cs typeface="Calibri"/>
              </a:rPr>
              <a:t>»</a:t>
            </a:r>
            <a:r>
              <a:rPr lang="ru-RU" sz="3400" spc="-10" dirty="0" smtClean="0">
                <a:latin typeface="Calibri"/>
                <a:cs typeface="Calibri"/>
              </a:rPr>
              <a:t>.</a:t>
            </a:r>
          </a:p>
          <a:p>
            <a:pPr marL="40005" algn="r">
              <a:lnSpc>
                <a:spcPts val="3420"/>
              </a:lnSpc>
            </a:pPr>
            <a:r>
              <a:rPr sz="3400" spc="-10" smtClean="0">
                <a:latin typeface="Calibri"/>
                <a:cs typeface="Calibri"/>
              </a:rPr>
              <a:t> </a:t>
            </a:r>
            <a:r>
              <a:rPr sz="34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[</a:t>
            </a:r>
            <a:r>
              <a:rPr sz="2800" i="1" spc="-10" dirty="0">
                <a:latin typeface="Calibri"/>
                <a:cs typeface="Calibri"/>
              </a:rPr>
              <a:t>Образовательная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система</a:t>
            </a:r>
            <a:endParaRPr sz="2800">
              <a:latin typeface="Calibri"/>
              <a:cs typeface="Calibri"/>
            </a:endParaRPr>
          </a:p>
          <a:p>
            <a:pPr marL="40005" marR="692150" algn="r">
              <a:lnSpc>
                <a:spcPts val="3670"/>
              </a:lnSpc>
              <a:spcBef>
                <a:spcPts val="259"/>
              </a:spcBef>
            </a:pPr>
            <a:r>
              <a:rPr sz="2800" i="1" spc="-20" dirty="0">
                <a:latin typeface="Calibri"/>
                <a:cs typeface="Calibri"/>
              </a:rPr>
              <a:t>«Школа </a:t>
            </a:r>
            <a:r>
              <a:rPr sz="2800" i="1" spc="-5" dirty="0">
                <a:latin typeface="Calibri"/>
                <a:cs typeface="Calibri"/>
              </a:rPr>
              <a:t>2100». </a:t>
            </a:r>
            <a:r>
              <a:rPr sz="2800" i="1" spc="-10" dirty="0">
                <a:latin typeface="Calibri"/>
                <a:cs typeface="Calibri"/>
              </a:rPr>
              <a:t>Педагогика </a:t>
            </a:r>
            <a:r>
              <a:rPr sz="2800" i="1" spc="-5" dirty="0">
                <a:latin typeface="Calibri"/>
                <a:cs typeface="Calibri"/>
              </a:rPr>
              <a:t>здравого смысла / </a:t>
            </a:r>
            <a:r>
              <a:rPr sz="2800" i="1" spc="-10" dirty="0">
                <a:latin typeface="Calibri"/>
                <a:cs typeface="Calibri"/>
              </a:rPr>
              <a:t>под  </a:t>
            </a:r>
            <a:r>
              <a:rPr sz="2800" i="1" spc="-5" dirty="0">
                <a:latin typeface="Calibri"/>
                <a:cs typeface="Calibri"/>
              </a:rPr>
              <a:t>ред. </a:t>
            </a:r>
            <a:r>
              <a:rPr sz="2800" i="1" spc="15" dirty="0">
                <a:latin typeface="Calibri"/>
                <a:cs typeface="Calibri"/>
              </a:rPr>
              <a:t>А. </a:t>
            </a:r>
            <a:r>
              <a:rPr sz="2800" i="1" spc="10" dirty="0">
                <a:latin typeface="Calibri"/>
                <a:cs typeface="Calibri"/>
              </a:rPr>
              <a:t>А. </a:t>
            </a:r>
            <a:r>
              <a:rPr sz="2800" i="1" spc="-5" dirty="0">
                <a:latin typeface="Calibri"/>
                <a:cs typeface="Calibri"/>
              </a:rPr>
              <a:t>Леонтьева. М.: Баласс, </a:t>
            </a:r>
            <a:r>
              <a:rPr sz="2800" i="1" spc="-10" dirty="0">
                <a:latin typeface="Calibri"/>
                <a:cs typeface="Calibri"/>
              </a:rPr>
              <a:t>2003. </a:t>
            </a:r>
            <a:r>
              <a:rPr sz="2800" i="1" spc="-5" dirty="0">
                <a:latin typeface="Calibri"/>
                <a:cs typeface="Calibri"/>
              </a:rPr>
              <a:t>С.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35</a:t>
            </a:r>
            <a:r>
              <a:rPr sz="3400" i="1" spc="-10" dirty="0">
                <a:latin typeface="Calibri"/>
                <a:cs typeface="Calibri"/>
              </a:rPr>
              <a:t>.</a:t>
            </a:r>
            <a:r>
              <a:rPr sz="3400" i="1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]</a:t>
            </a:r>
            <a:r>
              <a:rPr sz="3400" i="1" spc="-10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138" y="5880912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Функциональная </a:t>
            </a:r>
            <a:r>
              <a:rPr sz="3600" spc="-5">
                <a:solidFill>
                  <a:srgbClr val="002060"/>
                </a:solidFill>
              </a:rPr>
              <a:t>грамотность 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8777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r>
              <a:rPr sz="2800" b="1" spc="-5" smtClean="0">
                <a:latin typeface="Calibri"/>
                <a:cs typeface="Calibri"/>
              </a:rPr>
              <a:t>Виноградова </a:t>
            </a:r>
            <a:r>
              <a:rPr sz="2800" b="1" spc="-40" smtClean="0">
                <a:latin typeface="Calibri"/>
                <a:cs typeface="Calibri"/>
              </a:rPr>
              <a:t>Н.Ф.</a:t>
            </a:r>
            <a:r>
              <a:rPr sz="2800" spc="-40" smtClean="0">
                <a:latin typeface="Calibri"/>
                <a:cs typeface="Calibri"/>
              </a:rPr>
              <a:t>: </a:t>
            </a:r>
            <a:r>
              <a:rPr sz="2800" b="1" spc="-5" smtClean="0">
                <a:latin typeface="Calibri"/>
                <a:cs typeface="Calibri"/>
              </a:rPr>
              <a:t>«</a:t>
            </a:r>
            <a:r>
              <a:rPr sz="2800" spc="-5" smtClean="0">
                <a:latin typeface="Calibri"/>
                <a:cs typeface="Calibri"/>
              </a:rPr>
              <a:t>Функциональная </a:t>
            </a:r>
            <a:r>
              <a:rPr sz="2800" spc="-10" smtClean="0">
                <a:latin typeface="Calibri"/>
                <a:cs typeface="Calibri"/>
              </a:rPr>
              <a:t>грамотность </a:t>
            </a:r>
            <a:r>
              <a:rPr sz="2800" spc="-20" smtClean="0">
                <a:latin typeface="Calibri"/>
                <a:cs typeface="Calibri"/>
              </a:rPr>
              <a:t>сегодня</a:t>
            </a:r>
            <a:r>
              <a:rPr lang="ru-RU" sz="2800" spc="-20" dirty="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— </a:t>
            </a:r>
            <a:r>
              <a:rPr sz="2800" spc="-30" smtClean="0">
                <a:latin typeface="Calibri"/>
                <a:cs typeface="Calibri"/>
              </a:rPr>
              <a:t>это  </a:t>
            </a:r>
            <a:r>
              <a:rPr sz="2800" spc="-5" smtClean="0">
                <a:latin typeface="Calibri"/>
                <a:cs typeface="Calibri"/>
              </a:rPr>
              <a:t>базовое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образовани</a:t>
            </a:r>
            <a:r>
              <a:rPr sz="2800" b="1" spc="-5" smtClean="0">
                <a:latin typeface="Calibri"/>
                <a:cs typeface="Calibri"/>
              </a:rPr>
              <a:t>е</a:t>
            </a:r>
            <a:r>
              <a:rPr sz="2800" b="1" spc="1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личности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10" smtClean="0">
                <a:latin typeface="Calibri"/>
                <a:cs typeface="Calibri"/>
              </a:rPr>
              <a:t>Ребенок 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25" smtClean="0">
                <a:latin typeface="Calibri"/>
                <a:cs typeface="Calibri"/>
              </a:rPr>
              <a:t>должен  </a:t>
            </a:r>
            <a:r>
              <a:rPr sz="2800" spc="-15" smtClean="0">
                <a:latin typeface="Calibri"/>
                <a:cs typeface="Calibri"/>
              </a:rPr>
              <a:t>обладать:</a:t>
            </a:r>
            <a:endParaRPr sz="2800" smtClean="0">
              <a:latin typeface="Calibri"/>
              <a:cs typeface="Calibri"/>
            </a:endParaRPr>
          </a:p>
          <a:p>
            <a:pPr marL="228600" marR="137858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15" smtClean="0">
                <a:latin typeface="Calibri"/>
                <a:cs typeface="Calibri"/>
              </a:rPr>
              <a:t>готовностью </a:t>
            </a:r>
            <a:r>
              <a:rPr sz="2800" spc="-5" smtClean="0">
                <a:latin typeface="Calibri"/>
                <a:cs typeface="Calibri"/>
              </a:rPr>
              <a:t>успешно </a:t>
            </a:r>
            <a:r>
              <a:rPr sz="2800" spc="-10" smtClean="0">
                <a:latin typeface="Calibri"/>
                <a:cs typeface="Calibri"/>
              </a:rPr>
              <a:t>взаимодействовать </a:t>
            </a:r>
            <a:r>
              <a:rPr sz="2800" spc="-5" smtClean="0">
                <a:latin typeface="Calibri"/>
                <a:cs typeface="Calibri"/>
              </a:rPr>
              <a:t>с изменяющимся  </a:t>
            </a:r>
            <a:r>
              <a:rPr sz="2800" spc="-10" smtClean="0">
                <a:latin typeface="Calibri"/>
                <a:cs typeface="Calibri"/>
              </a:rPr>
              <a:t>окружающим </a:t>
            </a:r>
            <a:r>
              <a:rPr sz="2800" spc="-5" smtClean="0">
                <a:latin typeface="Calibri"/>
                <a:cs typeface="Calibri"/>
              </a:rPr>
              <a:t>миром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…;</a:t>
            </a:r>
            <a:endParaRPr sz="2800" smtClean="0">
              <a:latin typeface="Calibri"/>
              <a:cs typeface="Calibri"/>
            </a:endParaRPr>
          </a:p>
          <a:p>
            <a:pPr marL="228600" marR="77406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5" smtClean="0">
                <a:latin typeface="Calibri"/>
                <a:cs typeface="Calibri"/>
              </a:rPr>
              <a:t>возможностью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15" dirty="0">
                <a:latin typeface="Calibri"/>
                <a:cs typeface="Calibri"/>
              </a:rPr>
              <a:t>различные </a:t>
            </a:r>
            <a:r>
              <a:rPr sz="2800" dirty="0">
                <a:latin typeface="Calibri"/>
                <a:cs typeface="Calibri"/>
              </a:rPr>
              <a:t>(в </a:t>
            </a:r>
            <a:r>
              <a:rPr sz="2800" spc="-20" dirty="0">
                <a:latin typeface="Calibri"/>
                <a:cs typeface="Calibri"/>
              </a:rPr>
              <a:t>том </a:t>
            </a:r>
            <a:r>
              <a:rPr sz="2800" spc="-5" dirty="0">
                <a:latin typeface="Calibri"/>
                <a:cs typeface="Calibri"/>
              </a:rPr>
              <a:t>числе нестандартные)  учебные и жизненные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задачи…;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ct val="100000"/>
              </a:lnSpc>
              <a:spcBef>
                <a:spcPts val="20"/>
              </a:spcBef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способностью строить социальные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отношения…;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совокупностью </a:t>
            </a:r>
            <a:r>
              <a:rPr sz="2800" spc="-15" dirty="0">
                <a:latin typeface="Calibri"/>
                <a:cs typeface="Calibri"/>
              </a:rPr>
              <a:t>рефлексивных </a:t>
            </a:r>
            <a:r>
              <a:rPr sz="2800" spc="-10" dirty="0">
                <a:latin typeface="Calibri"/>
                <a:cs typeface="Calibri"/>
              </a:rPr>
              <a:t>умений, </a:t>
            </a:r>
            <a:r>
              <a:rPr sz="2800" spc="-5">
                <a:latin typeface="Calibri"/>
                <a:cs typeface="Calibri"/>
              </a:rPr>
              <a:t>обеспечивающих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оценку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tabLst>
                <a:tab pos="228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   </a:t>
            </a:r>
            <a:r>
              <a:rPr sz="2800" spc="-5" smtClean="0">
                <a:latin typeface="Calibri"/>
                <a:cs typeface="Calibri"/>
              </a:rPr>
              <a:t>своей </a:t>
            </a:r>
            <a:r>
              <a:rPr sz="2800" spc="-5" dirty="0">
                <a:latin typeface="Calibri"/>
                <a:cs typeface="Calibri"/>
              </a:rPr>
              <a:t>грамотности, стремление к дальнейшему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образованию…»</a:t>
            </a:r>
            <a:endParaRPr sz="2800">
              <a:latin typeface="Calibri"/>
              <a:cs typeface="Calibri"/>
            </a:endParaRPr>
          </a:p>
          <a:p>
            <a:pPr marL="38100" marR="30480" algn="just">
              <a:lnSpc>
                <a:spcPct val="80000"/>
              </a:lnSpc>
              <a:spcBef>
                <a:spcPts val="555"/>
              </a:spcBef>
            </a:pPr>
            <a:r>
              <a:rPr sz="2200" spc="-5" dirty="0">
                <a:latin typeface="Calibri"/>
                <a:cs typeface="Calibri"/>
              </a:rPr>
              <a:t>[</a:t>
            </a:r>
            <a:r>
              <a:rPr sz="2200" i="1" spc="-5" dirty="0">
                <a:latin typeface="Calibri"/>
                <a:cs typeface="Calibri"/>
              </a:rPr>
              <a:t>Виноградова Н. </a:t>
            </a:r>
            <a:r>
              <a:rPr sz="2200" i="1" spc="-30" dirty="0">
                <a:latin typeface="Calibri"/>
                <a:cs typeface="Calibri"/>
              </a:rPr>
              <a:t>Ф., </a:t>
            </a:r>
            <a:r>
              <a:rPr sz="2200" i="1" spc="-10" dirty="0">
                <a:latin typeface="Calibri"/>
                <a:cs typeface="Calibri"/>
              </a:rPr>
              <a:t>Кочурова </a:t>
            </a:r>
            <a:r>
              <a:rPr sz="2200" i="1" spc="-5" dirty="0">
                <a:latin typeface="Calibri"/>
                <a:cs typeface="Calibri"/>
              </a:rPr>
              <a:t>Е. </a:t>
            </a:r>
            <a:r>
              <a:rPr sz="2200" i="1" spc="-25" dirty="0">
                <a:latin typeface="Calibri"/>
                <a:cs typeface="Calibri"/>
              </a:rPr>
              <a:t>Э., </a:t>
            </a:r>
            <a:r>
              <a:rPr sz="2200" i="1" spc="-15" dirty="0">
                <a:latin typeface="Calibri"/>
                <a:cs typeface="Calibri"/>
              </a:rPr>
              <a:t>Кузнецова </a:t>
            </a:r>
            <a:r>
              <a:rPr sz="2200" i="1" spc="-5" dirty="0">
                <a:latin typeface="Calibri"/>
                <a:cs typeface="Calibri"/>
              </a:rPr>
              <a:t>М. И.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 </a:t>
            </a:r>
            <a:r>
              <a:rPr sz="2200" spc="-5" dirty="0">
                <a:latin typeface="Calibri"/>
                <a:cs typeface="Calibri"/>
              </a:rPr>
              <a:t>Функциональная грамотность  </a:t>
            </a:r>
            <a:r>
              <a:rPr sz="2200" spc="-10" dirty="0">
                <a:latin typeface="Calibri"/>
                <a:cs typeface="Calibri"/>
              </a:rPr>
              <a:t>младшего </a:t>
            </a:r>
            <a:r>
              <a:rPr sz="2200" spc="-15" dirty="0">
                <a:latin typeface="Calibri"/>
                <a:cs typeface="Calibri"/>
              </a:rPr>
              <a:t>школьника: </a:t>
            </a:r>
            <a:r>
              <a:rPr sz="2200" spc="-5" dirty="0">
                <a:latin typeface="Calibri"/>
                <a:cs typeface="Calibri"/>
              </a:rPr>
              <a:t>книга для </a:t>
            </a:r>
            <a:r>
              <a:rPr sz="2200" spc="-10" dirty="0">
                <a:latin typeface="Calibri"/>
                <a:cs typeface="Calibri"/>
              </a:rPr>
              <a:t>учителя </a:t>
            </a:r>
            <a:r>
              <a:rPr sz="2200" spc="-5" dirty="0">
                <a:latin typeface="Calibri"/>
                <a:cs typeface="Calibri"/>
              </a:rPr>
              <a:t>/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10" dirty="0">
                <a:latin typeface="Calibri"/>
                <a:cs typeface="Calibri"/>
              </a:rPr>
              <a:t>ред. </a:t>
            </a:r>
            <a:r>
              <a:rPr sz="2200" spc="-5" dirty="0">
                <a:latin typeface="Calibri"/>
                <a:cs typeface="Calibri"/>
              </a:rPr>
              <a:t>Н. </a:t>
            </a:r>
            <a:r>
              <a:rPr sz="2200" spc="-80" dirty="0">
                <a:latin typeface="Calibri"/>
                <a:cs typeface="Calibri"/>
              </a:rPr>
              <a:t>Ф. </a:t>
            </a:r>
            <a:r>
              <a:rPr sz="2200" spc="-5" dirty="0">
                <a:latin typeface="Calibri"/>
                <a:cs typeface="Calibri"/>
              </a:rPr>
              <a:t>Виноградовой. </a:t>
            </a:r>
            <a:r>
              <a:rPr sz="2200" spc="-10" dirty="0">
                <a:latin typeface="Calibri"/>
                <a:cs typeface="Calibri"/>
              </a:rPr>
              <a:t>М.: </a:t>
            </a:r>
            <a:r>
              <a:rPr sz="2200" spc="-30" dirty="0">
                <a:latin typeface="Calibri"/>
                <a:cs typeface="Calibri"/>
              </a:rPr>
              <a:t>Российский</a:t>
            </a:r>
            <a:r>
              <a:rPr sz="2250" spc="-44" baseline="12962" dirty="0">
                <a:solidFill>
                  <a:srgbClr val="888888"/>
                </a:solidFill>
                <a:latin typeface="Calibri"/>
                <a:cs typeface="Calibri"/>
              </a:rPr>
              <a:t>8  </a:t>
            </a:r>
            <a:r>
              <a:rPr sz="2200" spc="-5" dirty="0">
                <a:latin typeface="Calibri"/>
                <a:cs typeface="Calibri"/>
              </a:rPr>
              <a:t>учебник: </a:t>
            </a:r>
            <a:r>
              <a:rPr sz="2200" spc="-15" dirty="0">
                <a:latin typeface="Calibri"/>
                <a:cs typeface="Calibri"/>
              </a:rPr>
              <a:t>Вентана-Граф, </a:t>
            </a:r>
            <a:r>
              <a:rPr sz="2200" spc="-5" dirty="0">
                <a:latin typeface="Calibri"/>
                <a:cs typeface="Calibri"/>
              </a:rPr>
              <a:t>2018. 288 с. , с.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16–17].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0" y="765175"/>
            <a:ext cx="8880475" cy="5416550"/>
            <a:chOff x="3000755" y="673607"/>
            <a:chExt cx="8880475" cy="5416550"/>
          </a:xfrm>
        </p:grpSpPr>
        <p:sp>
          <p:nvSpPr>
            <p:cNvPr id="3" name="object 3"/>
            <p:cNvSpPr/>
            <p:nvPr/>
          </p:nvSpPr>
          <p:spPr>
            <a:xfrm>
              <a:off x="5192267" y="673607"/>
              <a:ext cx="6689090" cy="5416550"/>
            </a:xfrm>
            <a:custGeom>
              <a:avLst/>
              <a:gdLst/>
              <a:ahLst/>
              <a:cxnLst/>
              <a:rect l="l" t="t" r="r" b="b"/>
              <a:pathLst>
                <a:path w="6689090" h="5416550">
                  <a:moveTo>
                    <a:pt x="0" y="0"/>
                  </a:moveTo>
                  <a:lnTo>
                    <a:pt x="6688836" y="0"/>
                  </a:lnTo>
                  <a:lnTo>
                    <a:pt x="6688836" y="5416296"/>
                  </a:lnTo>
                  <a:lnTo>
                    <a:pt x="0" y="5416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0755" y="2203703"/>
              <a:ext cx="2659380" cy="1842770"/>
            </a:xfrm>
            <a:custGeom>
              <a:avLst/>
              <a:gdLst/>
              <a:ahLst/>
              <a:cxnLst/>
              <a:rect l="l" t="t" r="r" b="b"/>
              <a:pathLst>
                <a:path w="2659379" h="1842770">
                  <a:moveTo>
                    <a:pt x="1813814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1813814" y="1842516"/>
                  </a:lnTo>
                  <a:lnTo>
                    <a:pt x="2659380" y="921258"/>
                  </a:lnTo>
                  <a:lnTo>
                    <a:pt x="1813814" y="0"/>
                  </a:lnTo>
                  <a:close/>
                </a:path>
              </a:pathLst>
            </a:custGeom>
            <a:solidFill>
              <a:srgbClr val="FC7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6400" y="1093723"/>
            <a:ext cx="6400799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603885" indent="-5003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12445" algn="l"/>
                <a:tab pos="51308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Усиление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внимания к формированию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функциональной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грамотности</a:t>
            </a:r>
            <a:endParaRPr sz="2400">
              <a:latin typeface="Calibri"/>
              <a:cs typeface="Calibri"/>
            </a:endParaRPr>
          </a:p>
          <a:p>
            <a:pPr marL="512445" indent="-500380">
              <a:lnSpc>
                <a:spcPct val="100000"/>
              </a:lnSpc>
              <a:buAutoNum type="arabicPeriod"/>
              <a:tabLst>
                <a:tab pos="512445" algn="l"/>
                <a:tab pos="51308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уровня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познавательной</a:t>
            </a:r>
            <a:endParaRPr sz="2400">
              <a:latin typeface="Calibri"/>
              <a:cs typeface="Calibri"/>
            </a:endParaRPr>
          </a:p>
          <a:p>
            <a:pPr marL="51244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самостоятельности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учащихся</a:t>
            </a:r>
            <a:endParaRPr sz="2400">
              <a:latin typeface="Calibri"/>
              <a:cs typeface="Calibri"/>
            </a:endParaRPr>
          </a:p>
          <a:p>
            <a:pPr marL="455930" marR="1205230" indent="-455930">
              <a:lnSpc>
                <a:spcPct val="100000"/>
              </a:lnSpc>
              <a:buAutoNum type="arabicPeriod" startAt="3"/>
              <a:tabLst>
                <a:tab pos="455930" algn="l"/>
                <a:tab pos="45656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метапредметных 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endParaRPr sz="2400">
              <a:latin typeface="Calibri"/>
              <a:cs typeface="Calibri"/>
            </a:endParaRPr>
          </a:p>
          <a:p>
            <a:pPr marL="455930" indent="-443865">
              <a:lnSpc>
                <a:spcPct val="100000"/>
              </a:lnSpc>
              <a:buAutoNum type="arabicPeriod" startAt="3"/>
              <a:tabLst>
                <a:tab pos="455930" algn="l"/>
                <a:tab pos="4565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интереса учащихся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изучению</a:t>
            </a:r>
            <a:endParaRPr sz="2400">
              <a:latin typeface="Calibri"/>
              <a:cs typeface="Calibri"/>
            </a:endParaRPr>
          </a:p>
          <a:p>
            <a:pPr marL="512445" marR="9461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математики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естественнонаучных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endParaRPr sz="2400">
              <a:latin typeface="Calibri"/>
              <a:cs typeface="Calibri"/>
            </a:endParaRPr>
          </a:p>
          <a:p>
            <a:pPr marL="455295" marR="486409" indent="-455295">
              <a:lnSpc>
                <a:spcPct val="100000"/>
              </a:lnSpc>
              <a:buAutoNum type="arabicPeriod" startAt="5"/>
              <a:tabLst>
                <a:tab pos="455295" algn="l"/>
                <a:tab pos="45593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эффективности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работы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одаренными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успешными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учащимися</a:t>
            </a:r>
            <a:endParaRPr sz="2400">
              <a:latin typeface="Calibri"/>
              <a:cs typeface="Calibri"/>
            </a:endParaRPr>
          </a:p>
          <a:p>
            <a:pPr marL="394970" marR="288925" indent="-394970">
              <a:lnSpc>
                <a:spcPct val="100000"/>
              </a:lnSpc>
              <a:buAutoNum type="arabicPeriod" startAt="5"/>
              <a:tabLst>
                <a:tab pos="394970" algn="l"/>
                <a:tab pos="39560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эффективности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инвестиций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24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buAutoNum type="arabicPeriod" startAt="5"/>
              <a:tabLst>
                <a:tab pos="394970" algn="l"/>
                <a:tab pos="395605" algn="l"/>
              </a:tabLst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Улучшение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среды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школе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755775"/>
            <a:ext cx="4556760" cy="2809240"/>
          </a:xfrm>
          <a:custGeom>
            <a:avLst/>
            <a:gdLst/>
            <a:ahLst/>
            <a:cxnLst/>
            <a:rect l="l" t="t" r="r" b="b"/>
            <a:pathLst>
              <a:path w="4328160" h="2809240">
                <a:moveTo>
                  <a:pt x="0" y="0"/>
                </a:moveTo>
                <a:lnTo>
                  <a:pt x="4328160" y="0"/>
                </a:lnTo>
                <a:lnTo>
                  <a:pt x="4328160" y="2808732"/>
                </a:lnTo>
                <a:lnTo>
                  <a:pt x="0" y="2808732"/>
                </a:lnTo>
                <a:lnTo>
                  <a:pt x="0" y="0"/>
                </a:lnTo>
                <a:close/>
              </a:path>
            </a:pathLst>
          </a:custGeom>
          <a:solidFill>
            <a:srgbClr val="FC7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0980" y="1804162"/>
            <a:ext cx="350266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совершенствования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общего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в	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905" y="0"/>
            <a:ext cx="10448290" cy="101409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 indent="1059180">
              <a:lnSpc>
                <a:spcPts val="3460"/>
              </a:lnSpc>
              <a:spcBef>
                <a:spcPts val="935"/>
              </a:spcBef>
            </a:pPr>
            <a:r>
              <a:rPr sz="3600" spc="-25" dirty="0"/>
              <a:t>Содержательная </a:t>
            </a:r>
            <a:r>
              <a:rPr sz="3600" dirty="0"/>
              <a:t>и </a:t>
            </a:r>
            <a:r>
              <a:rPr sz="3600" spc="-10" dirty="0"/>
              <a:t>критериальная </a:t>
            </a:r>
            <a:r>
              <a:rPr sz="3600" dirty="0"/>
              <a:t>основа  </a:t>
            </a:r>
            <a:r>
              <a:rPr sz="3600" spc="-5" dirty="0"/>
              <a:t>совершенствования </a:t>
            </a:r>
            <a:r>
              <a:rPr sz="3600" dirty="0"/>
              <a:t>и </a:t>
            </a:r>
            <a:r>
              <a:rPr sz="3600" spc="-10" dirty="0"/>
              <a:t>оценки качества</a:t>
            </a:r>
            <a:r>
              <a:rPr sz="3600" spc="-45" dirty="0"/>
              <a:t> </a:t>
            </a:r>
            <a:r>
              <a:rPr sz="3600" dirty="0"/>
              <a:t>образования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062227"/>
            <a:ext cx="5041392" cy="33116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4735102"/>
            <a:ext cx="5333421" cy="21015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062227"/>
            <a:ext cx="4968240" cy="3311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742" y="4964683"/>
            <a:ext cx="4370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745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Через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оценку качества 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4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настраивается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на 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новые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2369" y="4391659"/>
            <a:ext cx="1228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ОЭСР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2030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Основные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направления</a:t>
            </a:r>
            <a:r>
              <a:rPr sz="36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формирования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>
                <a:solidFill>
                  <a:srgbClr val="002060"/>
                </a:solidFill>
                <a:latin typeface="Calibri"/>
                <a:cs typeface="Calibri"/>
              </a:rPr>
              <a:t>функциональной </a:t>
            </a:r>
            <a:r>
              <a:rPr sz="3600" b="1" spc="-5" smtClean="0">
                <a:solidFill>
                  <a:srgbClr val="002060"/>
                </a:solidFill>
                <a:latin typeface="Calibri"/>
                <a:cs typeface="Calibri"/>
              </a:rPr>
              <a:t>грамотности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Математическая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Читательская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0" dirty="0">
                <a:latin typeface="Calibri"/>
                <a:cs typeface="Calibri"/>
              </a:rPr>
              <a:t>Естественнонаучная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Финансовая</a:t>
            </a:r>
            <a:r>
              <a:rPr sz="4100" spc="-20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45" dirty="0">
                <a:latin typeface="Calibri"/>
                <a:cs typeface="Calibri"/>
              </a:rPr>
              <a:t>Глобальные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15" dirty="0">
                <a:latin typeface="Calibri"/>
                <a:cs typeface="Calibri"/>
              </a:rPr>
              <a:t>компетенции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ts val="4870"/>
              </a:lnSpc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Креативное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мышление</a:t>
            </a:r>
            <a:endParaRPr sz="4100"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014" y="3290442"/>
            <a:ext cx="7595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МАТЕМАТИЧЕСКАЯ</a:t>
            </a:r>
            <a:r>
              <a:rPr sz="4000" spc="-1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722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1243</Words>
  <Application>Microsoft Office PowerPoint</Application>
  <PresentationFormat>Произвольный</PresentationFormat>
  <Paragraphs>259</Paragraphs>
  <Slides>35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Calibri</vt:lpstr>
      <vt:lpstr>Times New Roman</vt:lpstr>
      <vt:lpstr>Monotype Corsiva</vt:lpstr>
      <vt:lpstr>Calibri Light</vt:lpstr>
      <vt:lpstr>Wingdings</vt:lpstr>
      <vt:lpstr>Trebuchet MS</vt:lpstr>
      <vt:lpstr>Cambria</vt:lpstr>
      <vt:lpstr>Garamond</vt:lpstr>
      <vt:lpstr>Office Theme</vt:lpstr>
      <vt:lpstr>Слайд 1</vt:lpstr>
      <vt:lpstr>Слайд 2</vt:lpstr>
      <vt:lpstr>Слайд 3</vt:lpstr>
      <vt:lpstr>Что такое функциональная грамотность? </vt:lpstr>
      <vt:lpstr>Функциональная грамотность </vt:lpstr>
      <vt:lpstr>Слайд 6</vt:lpstr>
      <vt:lpstr>Содержательная и критериальная основа  совершенствования и оценки качества образования</vt:lpstr>
      <vt:lpstr>Слайд 8</vt:lpstr>
      <vt:lpstr>МАТЕМАТИЧЕСКАЯ ГРАМОТНОСТЬ</vt:lpstr>
      <vt:lpstr>Математическая грамотность</vt:lpstr>
      <vt:lpstr>ЧИТАТЕЛЬСКАЯ ГРАМОТНОСТЬ</vt:lpstr>
      <vt:lpstr>Читательская грамотность</vt:lpstr>
      <vt:lpstr>Оценка читательской грамотности  (исследование PISA)</vt:lpstr>
      <vt:lpstr>Оценка читательской грамотности  (Мониторинг формирования  функциональной грамотности)</vt:lpstr>
      <vt:lpstr>ВИДЫ ТЕКСТОВ</vt:lpstr>
      <vt:lpstr>ЕСТЕСТВЕННОНАУЧНАЯ ГРАМОТНОСТЬ</vt:lpstr>
      <vt:lpstr>Естественнонаучная грамотность</vt:lpstr>
      <vt:lpstr>Слайд 18</vt:lpstr>
      <vt:lpstr>ФИНАНСОВАЯ ГРАМОТНОСТЬ</vt:lpstr>
      <vt:lpstr>Финансовая грамотность</vt:lpstr>
      <vt:lpstr>Финансовая грамотность</vt:lpstr>
      <vt:lpstr>Финансовая грамотность</vt:lpstr>
      <vt:lpstr>ГЛОБАЛЬНЫЕ КОМПЕТЕНЦИИ</vt:lpstr>
      <vt:lpstr>Глобальные компетенции</vt:lpstr>
      <vt:lpstr>Слайд 25</vt:lpstr>
      <vt:lpstr>Глобальные компетенции как особый компонент в  системе функциональной грамотности</vt:lpstr>
      <vt:lpstr>Иллюстрация модели глобальных компетенций как  совокупности взаимосвязанных компонентов (пример 2018 г.)</vt:lpstr>
      <vt:lpstr>КРЕАТИВНОЕ МЫШЛЕНИЕ</vt:lpstr>
      <vt:lpstr>Креативное мышление: понятие</vt:lpstr>
      <vt:lpstr>Креативное мышление (примеры заданий)</vt:lpstr>
      <vt:lpstr>Обязательный компонент метапредметных результатов освоения основной образовательной программы:</vt:lpstr>
      <vt:lpstr>Приёмы по формированию  смыслового чтения</vt:lpstr>
      <vt:lpstr>Особенности заданий для оценки функциональной  грамотности</vt:lpstr>
      <vt:lpstr>Слайд 34</vt:lpstr>
      <vt:lpstr>Что делать?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Татьяна Саятовна</cp:lastModifiedBy>
  <cp:revision>12</cp:revision>
  <dcterms:created xsi:type="dcterms:W3CDTF">2020-06-04T02:08:33Z</dcterms:created>
  <dcterms:modified xsi:type="dcterms:W3CDTF">2022-04-04T09:16:31Z</dcterms:modified>
</cp:coreProperties>
</file>